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6"/>
  </p:notesMasterIdLst>
  <p:sldIdLst>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8" r:id="rId22"/>
    <p:sldId id="274" r:id="rId23"/>
    <p:sldId id="279" r:id="rId24"/>
    <p:sldId id="280"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6706" autoAdjust="0"/>
  </p:normalViewPr>
  <p:slideViewPr>
    <p:cSldViewPr snapToGrid="0">
      <p:cViewPr varScale="1">
        <p:scale>
          <a:sx n="74" d="100"/>
          <a:sy n="74" d="100"/>
        </p:scale>
        <p:origin x="158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f4e3e5ac6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11f4e3e5ac6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305e971a1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For this part you need to construct this A matrix first . And then you can use SVD decomposition to find the least squares error solution of Homography matrix H.</a:t>
            </a:r>
            <a:endParaRPr dirty="0"/>
          </a:p>
          <a:p>
            <a:pPr marL="0" lvl="0" indent="0" algn="l" rtl="0">
              <a:spcBef>
                <a:spcPts val="0"/>
              </a:spcBef>
              <a:spcAft>
                <a:spcPts val="0"/>
              </a:spcAft>
              <a:buNone/>
            </a:pPr>
            <a:r>
              <a:rPr lang="zh-TW" dirty="0"/>
              <a:t>In conclusion the solution is the eig</a:t>
            </a:r>
            <a:r>
              <a:rPr lang="en-US" altLang="zh-TW" dirty="0" err="1"/>
              <a:t>en</a:t>
            </a:r>
            <a:r>
              <a:rPr lang="zh-TW" dirty="0"/>
              <a:t>vector of ATA associated with the smallest eigenvalue. In SVD decomposition </a:t>
            </a:r>
            <a:r>
              <a:rPr lang="en-US" altLang="zh-TW" dirty="0"/>
              <a:t>the V matrix stores the eigenvector of ATA, </a:t>
            </a:r>
            <a:r>
              <a:rPr lang="zh-TW" dirty="0"/>
              <a:t>the </a:t>
            </a:r>
            <a:r>
              <a:rPr lang="zh-TW" dirty="0">
                <a:solidFill>
                  <a:schemeClr val="dk1"/>
                </a:solidFill>
              </a:rPr>
              <a:t>sigma </a:t>
            </a:r>
            <a:r>
              <a:rPr lang="zh-TW" dirty="0"/>
              <a:t> matrix storing the singular value equal to the root of eig</a:t>
            </a:r>
            <a:r>
              <a:rPr lang="en-US" altLang="zh-TW" dirty="0" err="1"/>
              <a:t>en</a:t>
            </a:r>
            <a:r>
              <a:rPr lang="zh-TW" dirty="0"/>
              <a:t> valu</a:t>
            </a:r>
            <a:r>
              <a:rPr lang="en-US" altLang="zh-TW" dirty="0"/>
              <a:t>e </a:t>
            </a:r>
            <a:r>
              <a:rPr lang="zh-TW" dirty="0"/>
              <a:t>. So we just need find the smallest number in sigma matrix &amp; the corresponding vector in V transpose is the solution of Homography matrix.(and usually the singular value is sorted from big to small so </a:t>
            </a:r>
            <a:r>
              <a:rPr lang="zh-TW" dirty="0">
                <a:solidFill>
                  <a:srgbClr val="FF0000"/>
                </a:solidFill>
              </a:rPr>
              <a:t>the answer is the last one</a:t>
            </a:r>
            <a:r>
              <a:rPr lang="zh-TW" dirty="0"/>
              <a:t>)</a:t>
            </a:r>
            <a:endParaRPr dirty="0"/>
          </a:p>
          <a:p>
            <a:pPr marL="0" lvl="0" indent="0" algn="l" rtl="0">
              <a:spcBef>
                <a:spcPts val="0"/>
              </a:spcBef>
              <a:spcAft>
                <a:spcPts val="0"/>
              </a:spcAft>
              <a:buNone/>
            </a:pPr>
            <a:r>
              <a:rPr lang="zh-TW" dirty="0"/>
              <a:t>Remember to normalize h33 to 1 after  find the Homography matrix</a:t>
            </a:r>
            <a:endParaRPr dirty="0"/>
          </a:p>
        </p:txBody>
      </p:sp>
      <p:sp>
        <p:nvSpPr>
          <p:cNvPr id="246" name="Google Shape;246;g1305e971a1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1f4e3e5ac6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We know how to find Homography matrix and we only need four matches of keypoint but now we have a lot of match</a:t>
            </a:r>
            <a:r>
              <a:rPr lang="en-US" altLang="zh-TW" dirty="0"/>
              <a:t>ed </a:t>
            </a:r>
            <a:r>
              <a:rPr lang="zh-TW" dirty="0"/>
              <a:t>key point. How do we find the best one? </a:t>
            </a:r>
            <a:r>
              <a:rPr lang="en-US" altLang="zh-TW" dirty="0"/>
              <a:t>W</a:t>
            </a:r>
            <a:r>
              <a:rPr lang="zh-TW" dirty="0"/>
              <a:t>e need RANSAC to find the best homography matrix from those matches. Taking the picture on top right side for example, we want to find a line to fit those gray point but least square method may not work in this situation because of a lot of outlier. So the concept of RANSAC is roughly trying all the possibility. RANSAC may randomly pick the point to build a line and estimate the total error of this line</a:t>
            </a:r>
            <a:r>
              <a:rPr lang="en-US" altLang="zh-TW" dirty="0"/>
              <a:t>.</a:t>
            </a:r>
            <a:r>
              <a:rPr lang="zh-TW" dirty="0"/>
              <a:t> </a:t>
            </a:r>
            <a:r>
              <a:rPr lang="en-US" altLang="zh-TW" dirty="0"/>
              <a:t>A</a:t>
            </a:r>
            <a:r>
              <a:rPr lang="zh-TW" dirty="0"/>
              <a:t>fter certain iteration RANSAC can find a line have high probability closing to the answer .</a:t>
            </a:r>
            <a:endParaRPr dirty="0"/>
          </a:p>
          <a:p>
            <a:pPr marL="0" lvl="0" indent="0" algn="l" rtl="0">
              <a:spcBef>
                <a:spcPts val="0"/>
              </a:spcBef>
              <a:spcAft>
                <a:spcPts val="0"/>
              </a:spcAft>
              <a:buNone/>
            </a:pPr>
            <a:r>
              <a:rPr lang="zh-TW" dirty="0"/>
              <a:t>Here we can randomly pick 4 matches of keypoint to compute a homography matrix and calculate the error of every keypoint to judge whether it’s the best homography matrx. you need to keep trying these step after certain iteration. In the end you can get a matrix H with small error for every keypoint</a:t>
            </a:r>
            <a:endParaRPr dirty="0"/>
          </a:p>
        </p:txBody>
      </p:sp>
      <p:sp>
        <p:nvSpPr>
          <p:cNvPr id="267" name="Google Shape;267;g11f4e3e5ac6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f4e3e5ac6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Finally we can use the homography matrix to stitch two image together. For stitching image you can use any function provided by OpenCV but for other part has some limitation I will mention late on. </a:t>
            </a:r>
            <a:r>
              <a:rPr lang="zh-TW">
                <a:solidFill>
                  <a:schemeClr val="dk1"/>
                </a:solidFill>
              </a:rPr>
              <a:t>Here I will introduce a way to stich image and below is the pseudo code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274" name="Google Shape;274;g11f4e3e5ac6_2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0b1cc6fb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Assume image1 is on left hand side and image2 is on right hand side. Because we will work in the perspective of image2 so assume the left-bottom corner of image2 is origin. First using homography matrix to transform the position of 4 corners of image1 to the perspective of image2 and then we can compare them to know the size we need for stitching image. In this case for example, image1 is on left bottom so the size we need is image2 width &amp; height + absolute minmum corner</a:t>
            </a:r>
            <a:endParaRPr/>
          </a:p>
        </p:txBody>
      </p:sp>
      <p:sp>
        <p:nvSpPr>
          <p:cNvPr id="281" name="Google Shape;281;g120b1cc6fb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0b1cc6fb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For moving the space for image1 and easily stitch two image together we can use affine translation to move the origin to C1’ let two image in s</a:t>
            </a:r>
            <a:r>
              <a:rPr lang="en-US" altLang="zh-TW" dirty="0"/>
              <a:t>am</a:t>
            </a:r>
            <a:r>
              <a:rPr lang="zh-TW" dirty="0"/>
              <a:t>e size.</a:t>
            </a:r>
            <a:endParaRPr dirty="0"/>
          </a:p>
          <a:p>
            <a:pPr marL="0" lvl="0" indent="0" algn="l" rtl="0">
              <a:spcBef>
                <a:spcPts val="0"/>
              </a:spcBef>
              <a:spcAft>
                <a:spcPts val="0"/>
              </a:spcAft>
              <a:buNone/>
            </a:pPr>
            <a:r>
              <a:rPr lang="zh-TW" dirty="0"/>
              <a:t>In this case the delta in translation matrix is -x1’ and -y1’ because the origin moves to down left, image2 should move to top right relatively.</a:t>
            </a:r>
            <a:endParaRPr dirty="0"/>
          </a:p>
          <a:p>
            <a:pPr marL="0" lvl="0" indent="0" algn="l" rtl="0">
              <a:spcBef>
                <a:spcPts val="0"/>
              </a:spcBef>
              <a:spcAft>
                <a:spcPts val="0"/>
              </a:spcAft>
              <a:buNone/>
            </a:pPr>
            <a:r>
              <a:rPr lang="zh-TW" dirty="0"/>
              <a:t>Here need to be careful that </a:t>
            </a:r>
            <a:r>
              <a:rPr lang="zh-TW" dirty="0">
                <a:solidFill>
                  <a:srgbClr val="FF0000"/>
                </a:solidFill>
              </a:rPr>
              <a:t>homography matrix need </a:t>
            </a:r>
            <a:r>
              <a:rPr lang="en-US" altLang="zh-TW" dirty="0">
                <a:solidFill>
                  <a:srgbClr val="FF0000"/>
                </a:solidFill>
              </a:rPr>
              <a:t>to multiply</a:t>
            </a:r>
            <a:r>
              <a:rPr lang="zh-TW" dirty="0">
                <a:solidFill>
                  <a:srgbClr val="FF0000"/>
                </a:solidFill>
              </a:rPr>
              <a:t> translation matrix A</a:t>
            </a:r>
            <a:r>
              <a:rPr lang="zh-TW" dirty="0"/>
              <a:t> because we translate the perspective of image2 and image2 can directly use </a:t>
            </a:r>
            <a:r>
              <a:rPr lang="zh-TW" dirty="0">
                <a:solidFill>
                  <a:srgbClr val="FF0000"/>
                </a:solidFill>
              </a:rPr>
              <a:t>affine</a:t>
            </a:r>
            <a:r>
              <a:rPr lang="zh-TW" dirty="0"/>
              <a:t> </a:t>
            </a:r>
            <a:r>
              <a:rPr lang="zh-TW" dirty="0">
                <a:solidFill>
                  <a:srgbClr val="FF0000"/>
                </a:solidFill>
              </a:rPr>
              <a:t>translation matrix A </a:t>
            </a:r>
            <a:endParaRPr dirty="0">
              <a:solidFill>
                <a:srgbClr val="FF0000"/>
              </a:solidFill>
            </a:endParaRPr>
          </a:p>
        </p:txBody>
      </p:sp>
      <p:sp>
        <p:nvSpPr>
          <p:cNvPr id="306" name="Google Shape;306;g120b1cc6fb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20b1cc6fb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solidFill>
                  <a:schemeClr val="dk1"/>
                </a:solidFill>
              </a:rPr>
              <a:t>And then we can warp the whole image1 by CV2.warpPerspective</a:t>
            </a:r>
            <a:endParaRPr/>
          </a:p>
        </p:txBody>
      </p:sp>
      <p:sp>
        <p:nvSpPr>
          <p:cNvPr id="335" name="Google Shape;335;g120b1cc6fb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20b1cc6fb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And then we can use warpPerspective again to warp the iamge2.</a:t>
            </a:r>
            <a:endParaRPr dirty="0"/>
          </a:p>
          <a:p>
            <a:pPr marL="0" lvl="0" indent="0" algn="l" rtl="0">
              <a:spcBef>
                <a:spcPts val="0"/>
              </a:spcBef>
              <a:spcAft>
                <a:spcPts val="0"/>
              </a:spcAft>
              <a:buNone/>
            </a:pPr>
            <a:r>
              <a:rPr lang="zh-TW" dirty="0"/>
              <a:t>Finally you can compa</a:t>
            </a:r>
            <a:r>
              <a:rPr lang="en-US" altLang="zh-TW" dirty="0"/>
              <a:t>r</a:t>
            </a:r>
            <a:r>
              <a:rPr lang="zh-TW" dirty="0"/>
              <a:t>e the pixel of two i</a:t>
            </a:r>
            <a:r>
              <a:rPr lang="en-US" altLang="zh-TW" dirty="0"/>
              <a:t>ma</a:t>
            </a:r>
            <a:r>
              <a:rPr lang="zh-TW" dirty="0"/>
              <a:t>ge one by one and stitch them together.</a:t>
            </a:r>
            <a:endParaRPr dirty="0"/>
          </a:p>
        </p:txBody>
      </p:sp>
      <p:sp>
        <p:nvSpPr>
          <p:cNvPr id="347" name="Google Shape;347;g120b1cc6fb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f4e3e5ac6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The limitation of this HW. You are only allowed to use the SIFT related function in first three part. If you feel your implementation is too slow you can use those function for debugging only . And for image stitching there is no limitation. You can use any OpenCV function.</a:t>
            </a:r>
            <a:endParaRPr/>
          </a:p>
        </p:txBody>
      </p:sp>
      <p:sp>
        <p:nvSpPr>
          <p:cNvPr id="359" name="Google Shape;359;g11f4e3e5ac6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06d4b171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Here is the grading</a:t>
            </a:r>
            <a:r>
              <a:rPr lang="en-US" altLang="zh-TW" dirty="0"/>
              <a:t> policy</a:t>
            </a:r>
            <a:r>
              <a:rPr lang="zh-TW" dirty="0"/>
              <a:t>. The report please explain your implementation and show the result of stiching 2 image</a:t>
            </a:r>
            <a:r>
              <a:rPr lang="en-US" altLang="zh-TW" dirty="0"/>
              <a:t>s</a:t>
            </a:r>
            <a:r>
              <a:rPr lang="zh-TW" dirty="0"/>
              <a:t> , 3 image</a:t>
            </a:r>
            <a:r>
              <a:rPr lang="en-US" altLang="zh-TW" dirty="0"/>
              <a:t>s</a:t>
            </a:r>
            <a:r>
              <a:rPr lang="zh-TW" dirty="0"/>
              <a:t> or more. and compare the result .</a:t>
            </a:r>
            <a:br>
              <a:rPr lang="zh-TW" altLang="zh-TW" dirty="0"/>
            </a:br>
            <a:r>
              <a:rPr lang="zh-TW" altLang="zh-TW" dirty="0"/>
              <a:t>For example : you can explain what happen when you concate more image together …</a:t>
            </a:r>
            <a:endParaRPr lang="en-US" altLang="zh-TW" dirty="0"/>
          </a:p>
          <a:p>
            <a:pPr marL="0" lvl="0" indent="0" algn="l" rtl="0">
              <a:spcBef>
                <a:spcPts val="0"/>
              </a:spcBef>
              <a:spcAft>
                <a:spcPts val="0"/>
              </a:spcAft>
              <a:buNone/>
            </a:pPr>
            <a:r>
              <a:rPr lang="en-US" altLang="zh-TW" dirty="0"/>
              <a:t>Note that the grade you got may vary according to the stitched image quality, methods you used, and so forth.</a:t>
            </a:r>
            <a:endParaRPr dirty="0"/>
          </a:p>
        </p:txBody>
      </p:sp>
      <p:sp>
        <p:nvSpPr>
          <p:cNvPr id="372" name="Google Shape;372;g1206d4b171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06d4b17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T</a:t>
            </a:r>
            <a:r>
              <a:rPr lang="zh-TW" dirty="0"/>
              <a:t>he deadline is 5/</a:t>
            </a:r>
            <a:r>
              <a:rPr lang="en-US" altLang="zh-TW" dirty="0"/>
              <a:t>12</a:t>
            </a:r>
            <a:endParaRPr dirty="0"/>
          </a:p>
        </p:txBody>
      </p:sp>
      <p:sp>
        <p:nvSpPr>
          <p:cNvPr id="378" name="Google Shape;378;g1206d4b17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f4e3e5ac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f4e3e5ac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The goal of this HW is to stitch multiple sequential image together by SIFT.</a:t>
            </a:r>
            <a:endParaRPr dirty="0"/>
          </a:p>
          <a:p>
            <a:pPr marL="0" lvl="0" indent="0" algn="l" rtl="0">
              <a:spcBef>
                <a:spcPts val="0"/>
              </a:spcBef>
              <a:spcAft>
                <a:spcPts val="0"/>
              </a:spcAft>
              <a:buNone/>
            </a:pPr>
            <a:r>
              <a:rPr lang="zh-TW" dirty="0"/>
              <a:t>Here is the pseudo code of image stitching.</a:t>
            </a:r>
            <a:endParaRPr dirty="0"/>
          </a:p>
          <a:p>
            <a:pPr marL="0" lvl="0" indent="0" algn="l" rtl="0">
              <a:spcBef>
                <a:spcPts val="0"/>
              </a:spcBef>
              <a:spcAft>
                <a:spcPts val="0"/>
              </a:spcAft>
              <a:buNone/>
            </a:pPr>
            <a:r>
              <a:rPr lang="zh-TW" dirty="0"/>
              <a:t>First we need to detect key points of two images by SIFT and then use KNN to match the key points to find the similarity between two images.</a:t>
            </a:r>
            <a:endParaRPr dirty="0"/>
          </a:p>
          <a:p>
            <a:pPr marL="0" lvl="0" indent="0" algn="l" rtl="0">
              <a:spcBef>
                <a:spcPts val="0"/>
              </a:spcBef>
              <a:spcAft>
                <a:spcPts val="0"/>
              </a:spcAft>
              <a:buNone/>
            </a:pPr>
            <a:r>
              <a:rPr lang="zh-TW" dirty="0"/>
              <a:t>Third we can use RANSAC to find a best homography matrix to transform the perspective of one image to another image.</a:t>
            </a:r>
            <a:endParaRPr dirty="0"/>
          </a:p>
          <a:p>
            <a:pPr marL="0" lvl="0" indent="0" algn="l" rtl="0">
              <a:spcBef>
                <a:spcPts val="0"/>
              </a:spcBef>
              <a:spcAft>
                <a:spcPts val="0"/>
              </a:spcAft>
              <a:buNone/>
            </a:pPr>
            <a:r>
              <a:rPr lang="zh-TW" dirty="0"/>
              <a:t>Finally we can stitch them together in same coordinate system.</a:t>
            </a:r>
            <a:endParaRPr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20b1cc6fb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20b1cc6fb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06d4b171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5" name="Google Shape;365;g1206d4b171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TW" dirty="0"/>
              <a:t>Explain G</a:t>
            </a:r>
            <a:r>
              <a:rPr lang="en-US" altLang="zh-TW" sz="1100" b="1" dirty="0"/>
              <a:t>ain compensation</a:t>
            </a:r>
            <a:endParaRPr lang="zh-TW" altLang="en-US" dirty="0"/>
          </a:p>
        </p:txBody>
      </p:sp>
    </p:spTree>
    <p:extLst>
      <p:ext uri="{BB962C8B-B14F-4D97-AF65-F5344CB8AC3E}">
        <p14:creationId xmlns:p14="http://schemas.microsoft.com/office/powerpoint/2010/main" val="2634873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r>
              <a:rPr lang="en-US" altLang="zh-TW" dirty="0"/>
              <a:t>Explain the gamma isn’t same and student must not adjust photos by other methods</a:t>
            </a:r>
            <a:endParaRPr lang="zh-TW" altLang="en-US" dirty="0"/>
          </a:p>
        </p:txBody>
      </p:sp>
    </p:spTree>
    <p:extLst>
      <p:ext uri="{BB962C8B-B14F-4D97-AF65-F5344CB8AC3E}">
        <p14:creationId xmlns:p14="http://schemas.microsoft.com/office/powerpoint/2010/main" val="410617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f4e3e5ac6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SIFT can detect the key point on image and for every single key point,  it  has a 128 dimensional discirptor. For one descriptor , It looks like  the picture on left,  one discriptor has 4 by 4 blocks. And every one block in discriptor would use 4 by 4 pixel to calculate the gradient and stores those gradient as a 8 bins histogram. So a descriptor is a 4 times 4 blocks times 8 bins totally 128 dimensional feature. And because it is invariants to scale and rotation , It is useful to help us to find the similarity between two image.</a:t>
            </a:r>
            <a:endParaRPr/>
          </a:p>
        </p:txBody>
      </p:sp>
      <p:sp>
        <p:nvSpPr>
          <p:cNvPr id="143" name="Google Shape;143;g11f4e3e5ac6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f4e3e5ac6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The first step of HW2  you need to detect the key point on two image by SIFT.</a:t>
            </a:r>
            <a:endParaRPr dirty="0"/>
          </a:p>
          <a:p>
            <a:pPr marL="0" lvl="0" indent="0" algn="l" rtl="0">
              <a:spcBef>
                <a:spcPts val="0"/>
              </a:spcBef>
              <a:spcAft>
                <a:spcPts val="0"/>
              </a:spcAft>
              <a:buNone/>
            </a:pPr>
            <a:r>
              <a:rPr lang="zh-TW" dirty="0"/>
              <a:t>For SIFT you can directly use the function provided by OpenCV to get the key point and their descriptor. Because SIFT works on gray scale image, you need to convert the image to grayscale first.</a:t>
            </a:r>
            <a:endParaRPr dirty="0"/>
          </a:p>
          <a:p>
            <a:pPr marL="0" lvl="0" indent="0" algn="l" rtl="0">
              <a:spcBef>
                <a:spcPts val="0"/>
              </a:spcBef>
              <a:spcAft>
                <a:spcPts val="0"/>
              </a:spcAft>
              <a:buNone/>
            </a:pPr>
            <a:r>
              <a:rPr lang="zh-TW" dirty="0"/>
              <a:t>The output of this function is a array storing all the key point and another array storing the descriptor..</a:t>
            </a:r>
            <a:endParaRPr dirty="0"/>
          </a:p>
          <a:p>
            <a:pPr marL="0" lvl="0" indent="0" algn="l" rtl="0">
              <a:spcBef>
                <a:spcPts val="0"/>
              </a:spcBef>
              <a:spcAft>
                <a:spcPts val="0"/>
              </a:spcAft>
              <a:buNone/>
            </a:pPr>
            <a:r>
              <a:rPr lang="zh-TW" dirty="0"/>
              <a:t>For the element of key point array, It’s a OpenCV defined class you can use “.pt”” to get the po</a:t>
            </a:r>
            <a:r>
              <a:rPr lang="en-US" altLang="zh-TW" dirty="0" err="1"/>
              <a:t>siti</a:t>
            </a:r>
            <a:r>
              <a:rPr lang="zh-TW" dirty="0"/>
              <a:t>on of key point on image. And descriptor array storing the 128-dimensional features of every key point.  more detail about key point class please check the OpenCV document.</a:t>
            </a:r>
            <a:endParaRPr dirty="0"/>
          </a:p>
          <a:p>
            <a:pPr marL="0" lvl="0" indent="0" algn="l" rtl="0">
              <a:spcBef>
                <a:spcPts val="0"/>
              </a:spcBef>
              <a:spcAft>
                <a:spcPts val="0"/>
              </a:spcAft>
              <a:buNone/>
            </a:pPr>
            <a:r>
              <a:rPr lang="zh-TW" dirty="0"/>
              <a:t>And there may have different function name in different version . You may need to google it.</a:t>
            </a:r>
            <a:endParaRPr dirty="0"/>
          </a:p>
        </p:txBody>
      </p:sp>
      <p:sp>
        <p:nvSpPr>
          <p:cNvPr id="164" name="Google Shape;164;g11f4e3e5ac6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f4e3e5ac6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Second step after SIFT we will get two bunches of key points. We need to match the</a:t>
            </a:r>
            <a:r>
              <a:rPr lang="en-US" altLang="zh-TW" dirty="0"/>
              <a:t>m</a:t>
            </a:r>
            <a:r>
              <a:rPr lang="zh-TW" dirty="0"/>
              <a:t> one by one</a:t>
            </a:r>
            <a:r>
              <a:rPr lang="en-US" altLang="zh-TW" dirty="0"/>
              <a:t>.</a:t>
            </a:r>
            <a:r>
              <a:rPr lang="zh-TW" dirty="0"/>
              <a:t> and make sure about that the match is a good match which means it doesn’t match to a noise key point.</a:t>
            </a:r>
            <a:endParaRPr dirty="0"/>
          </a:p>
          <a:p>
            <a:pPr marL="0" lvl="0" indent="0" algn="l" rtl="0">
              <a:spcBef>
                <a:spcPts val="0"/>
              </a:spcBef>
              <a:spcAft>
                <a:spcPts val="0"/>
              </a:spcAft>
              <a:buNone/>
            </a:pPr>
            <a:r>
              <a:rPr lang="zh-TW" dirty="0"/>
              <a:t>So we need the concept of KNN (k-neares neighbor). For every key point on image1 we will find the K closest key point on image2. We can use the brute-force way to achieve it. For one keypoint on image1,  just comparing with the 2-norm of every key points on image2  to find the closest K match.</a:t>
            </a:r>
            <a:endParaRPr dirty="0"/>
          </a:p>
        </p:txBody>
      </p:sp>
      <p:sp>
        <p:nvSpPr>
          <p:cNvPr id="171" name="Google Shape;171;g11f4e3e5ac6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f4e3e5ac6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To determine whether a match is a good match , we can use the Lowe’s ration test. This test need two match for every key point and assume that the match with the smallest distance is a  "good" match, and another one is random noise. If the “good” match can't be distinguished from noise, then this match should be rejected.</a:t>
            </a:r>
            <a:endParaRPr/>
          </a:p>
          <a:p>
            <a:pPr marL="0" lvl="0" indent="0" algn="l" rtl="0">
              <a:spcBef>
                <a:spcPts val="0"/>
              </a:spcBef>
              <a:spcAft>
                <a:spcPts val="0"/>
              </a:spcAft>
              <a:buNone/>
            </a:pPr>
            <a:r>
              <a:rPr lang="zh-TW"/>
              <a:t>Here is the pseudo code. First using 2-NN to find two cloest match.</a:t>
            </a:r>
            <a:endParaRPr/>
          </a:p>
          <a:p>
            <a:pPr marL="0" lvl="0" indent="0" algn="l" rtl="0">
              <a:spcBef>
                <a:spcPts val="0"/>
              </a:spcBef>
              <a:spcAft>
                <a:spcPts val="0"/>
              </a:spcAft>
              <a:buNone/>
            </a:pPr>
            <a:r>
              <a:rPr lang="zh-TW"/>
              <a:t>Then comparing with their 2-norm. the threshold here is a programmer defined parameter. If the match doesn’t satisfy this condition meaning its close to noise. So we can eliminate it directly.</a:t>
            </a:r>
            <a:endParaRPr/>
          </a:p>
        </p:txBody>
      </p:sp>
      <p:sp>
        <p:nvSpPr>
          <p:cNvPr id="178" name="Google Shape;178;g11f4e3e5ac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f4e3e5ac6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Now we have the match of key point and we can know the correspondence between two image</a:t>
            </a:r>
            <a:r>
              <a:rPr lang="en-US" altLang="zh-TW" dirty="0"/>
              <a:t>s</a:t>
            </a:r>
            <a:r>
              <a:rPr lang="zh-TW" dirty="0"/>
              <a:t>, then we need to transform the perspective of one image to another one’s perspective to stitch they together.</a:t>
            </a:r>
            <a:endParaRPr dirty="0"/>
          </a:p>
          <a:p>
            <a:pPr marL="0" lvl="0" indent="0" algn="l" rtl="0">
              <a:spcBef>
                <a:spcPts val="0"/>
              </a:spcBef>
              <a:spcAft>
                <a:spcPts val="0"/>
              </a:spcAft>
              <a:buNone/>
            </a:pPr>
            <a:r>
              <a:rPr lang="zh-TW" dirty="0"/>
              <a:t>We can use homography to achieve this work, so we need to find the homography matrix first. It’s a 3 by 3 matrix with 8 degree of freedom. Because homography works in homogeneous coordinates, the point here is represented as (x , y , 1) with one more axis. Below is the deduction, you can use homography matrix to transform one point to another perspective coordinate , if you expand the equation and divide the third coordinate because of the point in homogenous coordinate the third axis must equal to 1. And then you can get two equation.</a:t>
            </a:r>
            <a:endParaRPr dirty="0"/>
          </a:p>
        </p:txBody>
      </p:sp>
      <p:sp>
        <p:nvSpPr>
          <p:cNvPr id="195" name="Google Shape;195;g11f4e3e5ac6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1f4e3e5ac6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And then if we restrict the last element h33 to 1. We can find the unique solution of homography matrix and  we only need 4 matches </a:t>
            </a:r>
            <a:r>
              <a:rPr lang="en-US" altLang="zh-TW" dirty="0"/>
              <a:t>to</a:t>
            </a:r>
            <a:r>
              <a:rPr lang="zh-TW" dirty="0"/>
              <a:t> find it.</a:t>
            </a:r>
            <a:endParaRPr dirty="0"/>
          </a:p>
        </p:txBody>
      </p:sp>
      <p:sp>
        <p:nvSpPr>
          <p:cNvPr id="212" name="Google Shape;212;g11f4e3e5ac6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2f66a6f3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3" name="Google Shape;233;g122f66a6f3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300" cy="3655200"/>
          </a:xfrm>
          <a:prstGeom prst="rect">
            <a:avLst/>
          </a:prstGeom>
          <a:noFill/>
          <a:ln>
            <a:noFill/>
          </a:ln>
        </p:spPr>
      </p:sp>
      <p:sp>
        <p:nvSpPr>
          <p:cNvPr id="109" name="Google Shape;109;p22"/>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eb.mit.edu/be.400/www/SVD/Singular_Value_Decomposition.htm" TargetMode="External"/><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hyperlink" Target="https://cseweb.ucsd.edu/classes/wi07/cse252a/homography_estimation/homography_estimation.pdf" TargetMode="Externa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docs.opencv.org/4.x/d2/d29/classcv_1_1KeyPoint.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2184621" y="1459373"/>
            <a:ext cx="4858247" cy="694342"/>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zh-TW" sz="7200" b="1">
                <a:latin typeface="Calibri"/>
                <a:ea typeface="Calibri"/>
                <a:cs typeface="Calibri"/>
                <a:sym typeface="Calibri"/>
              </a:rPr>
              <a:t>Homework 2</a:t>
            </a:r>
            <a:endParaRPr sz="7200" b="1">
              <a:latin typeface="Calibri"/>
              <a:ea typeface="Calibri"/>
              <a:cs typeface="Calibri"/>
              <a:sym typeface="Calibri"/>
            </a:endParaRPr>
          </a:p>
        </p:txBody>
      </p:sp>
      <p:sp>
        <p:nvSpPr>
          <p:cNvPr id="130" name="Google Shape;130;p25"/>
          <p:cNvSpPr txBox="1">
            <a:spLocks noGrp="1"/>
          </p:cNvSpPr>
          <p:nvPr>
            <p:ph type="subTitle" idx="1"/>
          </p:nvPr>
        </p:nvSpPr>
        <p:spPr>
          <a:xfrm>
            <a:off x="1184750" y="4143043"/>
            <a:ext cx="6858000" cy="4044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800"/>
              <a:buNone/>
            </a:pPr>
            <a:r>
              <a:rPr lang="zh-TW" dirty="0"/>
              <a:t>202</a:t>
            </a:r>
            <a:r>
              <a:rPr lang="en-US" altLang="zh-TW" dirty="0"/>
              <a:t>4</a:t>
            </a:r>
            <a:r>
              <a:rPr lang="zh-TW" dirty="0"/>
              <a:t>.</a:t>
            </a:r>
            <a:r>
              <a:rPr lang="en-US" altLang="zh-TW" dirty="0"/>
              <a:t>4</a:t>
            </a:r>
            <a:r>
              <a:rPr lang="zh-TW" dirty="0"/>
              <a:t>.</a:t>
            </a:r>
            <a:r>
              <a:rPr lang="en-US" altLang="zh-TW" dirty="0"/>
              <a:t>25</a:t>
            </a:r>
            <a:endParaRPr dirty="0"/>
          </a:p>
        </p:txBody>
      </p:sp>
      <p:sp>
        <p:nvSpPr>
          <p:cNvPr id="131" name="Google Shape;131;p25"/>
          <p:cNvSpPr txBox="1"/>
          <p:nvPr/>
        </p:nvSpPr>
        <p:spPr>
          <a:xfrm>
            <a:off x="2242268" y="2275388"/>
            <a:ext cx="4742954" cy="5309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zh-TW" sz="3000" b="0" i="0" u="none" strike="noStrike" cap="none" dirty="0">
                <a:solidFill>
                  <a:schemeClr val="dk1"/>
                </a:solidFill>
                <a:latin typeface="Calibri"/>
                <a:ea typeface="Calibri"/>
                <a:cs typeface="Calibri"/>
                <a:sym typeface="Calibri"/>
              </a:rPr>
              <a:t>Computer Vision 20</a:t>
            </a:r>
            <a:r>
              <a:rPr lang="zh-TW" sz="3000" dirty="0">
                <a:solidFill>
                  <a:schemeClr val="dk1"/>
                </a:solidFill>
                <a:latin typeface="Calibri"/>
                <a:ea typeface="Calibri"/>
                <a:cs typeface="Calibri"/>
                <a:sym typeface="Calibri"/>
              </a:rPr>
              <a:t>2</a:t>
            </a:r>
            <a:r>
              <a:rPr lang="en-US" altLang="zh-TW" sz="3000" dirty="0">
                <a:solidFill>
                  <a:schemeClr val="dk1"/>
                </a:solidFill>
                <a:latin typeface="Calibri"/>
                <a:ea typeface="Calibri"/>
                <a:cs typeface="Calibri"/>
                <a:sym typeface="Calibri"/>
              </a:rPr>
              <a:t>4</a:t>
            </a:r>
            <a:r>
              <a:rPr lang="zh-TW" sz="3000" b="0" i="0" u="none" strike="noStrike" cap="none" dirty="0">
                <a:solidFill>
                  <a:schemeClr val="dk1"/>
                </a:solidFill>
                <a:latin typeface="Calibri"/>
                <a:ea typeface="Calibri"/>
                <a:cs typeface="Calibri"/>
                <a:sym typeface="Calibri"/>
              </a:rPr>
              <a:t> Spring</a:t>
            </a:r>
            <a:endParaRPr sz="30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628550" y="4691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3.</a:t>
            </a:r>
            <a:r>
              <a:rPr lang="zh-TW" sz="4800" b="1">
                <a:latin typeface="Calibri"/>
                <a:ea typeface="Calibri"/>
                <a:cs typeface="Calibri"/>
                <a:sym typeface="Calibri"/>
              </a:rPr>
              <a:t>Homography</a:t>
            </a:r>
            <a:endParaRPr sz="4800" b="1">
              <a:latin typeface="Calibri"/>
              <a:ea typeface="Calibri"/>
              <a:cs typeface="Calibri"/>
              <a:sym typeface="Calibri"/>
            </a:endParaRPr>
          </a:p>
        </p:txBody>
      </p:sp>
      <p:sp>
        <p:nvSpPr>
          <p:cNvPr id="249" name="Google Shape;249;p35"/>
          <p:cNvSpPr txBox="1">
            <a:spLocks noGrp="1"/>
          </p:cNvSpPr>
          <p:nvPr>
            <p:ph type="body" idx="1"/>
          </p:nvPr>
        </p:nvSpPr>
        <p:spPr>
          <a:xfrm>
            <a:off x="628550" y="1142300"/>
            <a:ext cx="8345100" cy="3263400"/>
          </a:xfrm>
          <a:prstGeom prst="rect">
            <a:avLst/>
          </a:prstGeom>
          <a:noFill/>
          <a:ln>
            <a:noFill/>
          </a:ln>
        </p:spPr>
        <p:txBody>
          <a:bodyPr spcFirstLastPara="1" wrap="square" lIns="68575" tIns="34275" rIns="68575" bIns="34275" anchor="t" anchorCtr="0">
            <a:normAutofit/>
          </a:bodyPr>
          <a:lstStyle/>
          <a:p>
            <a:pPr marL="177800" lvl="0" indent="-177800" algn="l" rtl="0">
              <a:spcBef>
                <a:spcPts val="0"/>
              </a:spcBef>
              <a:spcAft>
                <a:spcPts val="0"/>
              </a:spcAft>
              <a:buSzPts val="1400"/>
              <a:buChar char="●"/>
            </a:pPr>
            <a:r>
              <a:rPr lang="zh-TW"/>
              <a:t>Using </a:t>
            </a:r>
            <a:r>
              <a:rPr lang="zh-TW">
                <a:solidFill>
                  <a:srgbClr val="FF0000"/>
                </a:solidFill>
              </a:rPr>
              <a:t>SVD decomposition</a:t>
            </a:r>
            <a:r>
              <a:rPr lang="zh-TW"/>
              <a:t> to find Least Squares error solution of </a:t>
            </a:r>
            <a:r>
              <a:rPr lang="zh-TW">
                <a:solidFill>
                  <a:srgbClr val="FF0000"/>
                </a:solidFill>
              </a:rPr>
              <a:t>Ah = 0</a:t>
            </a:r>
            <a:r>
              <a:rPr lang="zh-TW"/>
              <a:t> </a:t>
            </a:r>
            <a:endParaRPr/>
          </a:p>
          <a:p>
            <a:pPr marL="177800" lvl="0" indent="-177800" algn="l" rtl="0">
              <a:spcBef>
                <a:spcPts val="0"/>
              </a:spcBef>
              <a:spcAft>
                <a:spcPts val="0"/>
              </a:spcAft>
              <a:buSzPts val="1400"/>
              <a:buChar char="●"/>
            </a:pPr>
            <a:r>
              <a:rPr lang="zh-TW"/>
              <a:t>the solution = eigenvector of        associated with the smallest eigenvalue</a:t>
            </a:r>
            <a:br>
              <a:rPr lang="zh-TW"/>
            </a:br>
            <a:r>
              <a:rPr lang="zh-TW"/>
              <a:t>(V stores the eigenvector of         ,    stores the singular value (root of eigen value))</a:t>
            </a:r>
            <a:br>
              <a:rPr lang="zh-TW"/>
            </a:br>
            <a:r>
              <a:rPr lang="zh-TW"/>
              <a:t>find the </a:t>
            </a:r>
            <a:r>
              <a:rPr lang="zh-TW">
                <a:solidFill>
                  <a:srgbClr val="FF0000"/>
                </a:solidFill>
              </a:rPr>
              <a:t>smallest number</a:t>
            </a:r>
            <a:r>
              <a:rPr lang="zh-TW"/>
              <a:t> in     and </a:t>
            </a:r>
            <a:r>
              <a:rPr lang="zh-TW">
                <a:solidFill>
                  <a:srgbClr val="FF0000"/>
                </a:solidFill>
              </a:rPr>
              <a:t>H = corresponding vector in </a:t>
            </a:r>
            <a:endParaRPr>
              <a:solidFill>
                <a:srgbClr val="FF0000"/>
              </a:solidFill>
            </a:endParaRPr>
          </a:p>
          <a:p>
            <a:pPr marL="177800" lvl="0" indent="-177800" algn="l" rtl="0">
              <a:spcBef>
                <a:spcPts val="0"/>
              </a:spcBef>
              <a:spcAft>
                <a:spcPts val="0"/>
              </a:spcAft>
              <a:buSzPts val="1400"/>
              <a:buChar char="●"/>
            </a:pPr>
            <a:r>
              <a:rPr lang="zh-TW"/>
              <a:t>Remember to </a:t>
            </a:r>
            <a:r>
              <a:rPr lang="zh-TW">
                <a:solidFill>
                  <a:srgbClr val="FF0000"/>
                </a:solidFill>
              </a:rPr>
              <a:t>normalize  h33 to 1</a:t>
            </a: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p:txBody>
      </p:sp>
      <p:sp>
        <p:nvSpPr>
          <p:cNvPr id="250" name="Google Shape;250;p35"/>
          <p:cNvSpPr txBox="1"/>
          <p:nvPr/>
        </p:nvSpPr>
        <p:spPr>
          <a:xfrm>
            <a:off x="0" y="4312200"/>
            <a:ext cx="8847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Reference : </a:t>
            </a:r>
            <a:br>
              <a:rPr lang="zh-TW">
                <a:latin typeface="Calibri"/>
                <a:ea typeface="Calibri"/>
                <a:cs typeface="Calibri"/>
                <a:sym typeface="Calibri"/>
              </a:rPr>
            </a:br>
            <a:r>
              <a:rPr lang="zh-TW">
                <a:latin typeface="Calibri"/>
                <a:ea typeface="Calibri"/>
                <a:cs typeface="Calibri"/>
                <a:sym typeface="Calibri"/>
              </a:rPr>
              <a:t>SVD : </a:t>
            </a:r>
            <a:r>
              <a:rPr lang="zh-TW" u="sng">
                <a:solidFill>
                  <a:schemeClr val="hlink"/>
                </a:solidFill>
                <a:latin typeface="Calibri"/>
                <a:ea typeface="Calibri"/>
                <a:cs typeface="Calibri"/>
                <a:sym typeface="Calibri"/>
                <a:hlinkClick r:id="rId3"/>
              </a:rPr>
              <a:t>https://web.mit.edu/be.400/www/SVD/Singular_Value_Decomposition.htm </a:t>
            </a:r>
            <a:br>
              <a:rPr lang="zh-TW">
                <a:latin typeface="Calibri"/>
                <a:ea typeface="Calibri"/>
                <a:cs typeface="Calibri"/>
                <a:sym typeface="Calibri"/>
              </a:rPr>
            </a:br>
            <a:r>
              <a:rPr lang="zh-TW">
                <a:latin typeface="Calibri"/>
                <a:ea typeface="Calibri"/>
                <a:cs typeface="Calibri"/>
                <a:sym typeface="Calibri"/>
              </a:rPr>
              <a:t>Homography : </a:t>
            </a:r>
            <a:r>
              <a:rPr lang="zh-TW" u="sng">
                <a:solidFill>
                  <a:schemeClr val="hlink"/>
                </a:solidFill>
                <a:latin typeface="Calibri"/>
                <a:ea typeface="Calibri"/>
                <a:cs typeface="Calibri"/>
                <a:sym typeface="Calibri"/>
                <a:hlinkClick r:id="rId4"/>
              </a:rPr>
              <a:t>https://cseweb.ucsd.edu/classes/wi07/cse252a/homography_estimation/homography_estimation.pdf</a:t>
            </a:r>
            <a:endParaRPr>
              <a:latin typeface="Calibri"/>
              <a:ea typeface="Calibri"/>
              <a:cs typeface="Calibri"/>
              <a:sym typeface="Calibri"/>
            </a:endParaRPr>
          </a:p>
        </p:txBody>
      </p:sp>
      <p:pic>
        <p:nvPicPr>
          <p:cNvPr id="251" name="Google Shape;251;p35" descr="\Sigma" title="MathEquation,#000000"/>
          <p:cNvPicPr preferRelativeResize="0"/>
          <p:nvPr/>
        </p:nvPicPr>
        <p:blipFill>
          <a:blip r:embed="rId5">
            <a:alphaModFix/>
          </a:blip>
          <a:stretch>
            <a:fillRect/>
          </a:stretch>
        </p:blipFill>
        <p:spPr>
          <a:xfrm>
            <a:off x="4489848" y="1784625"/>
            <a:ext cx="164338" cy="206450"/>
          </a:xfrm>
          <a:prstGeom prst="rect">
            <a:avLst/>
          </a:prstGeom>
          <a:noFill/>
          <a:ln>
            <a:noFill/>
          </a:ln>
        </p:spPr>
      </p:pic>
      <p:pic>
        <p:nvPicPr>
          <p:cNvPr id="252" name="Google Shape;252;p35" descr="\Sigma" title="MathEquation,#000000"/>
          <p:cNvPicPr preferRelativeResize="0"/>
          <p:nvPr/>
        </p:nvPicPr>
        <p:blipFill>
          <a:blip r:embed="rId5">
            <a:alphaModFix/>
          </a:blip>
          <a:stretch>
            <a:fillRect/>
          </a:stretch>
        </p:blipFill>
        <p:spPr>
          <a:xfrm>
            <a:off x="3917748" y="2365300"/>
            <a:ext cx="164338" cy="206450"/>
          </a:xfrm>
          <a:prstGeom prst="rect">
            <a:avLst/>
          </a:prstGeom>
          <a:noFill/>
          <a:ln>
            <a:noFill/>
          </a:ln>
        </p:spPr>
      </p:pic>
      <p:pic>
        <p:nvPicPr>
          <p:cNvPr id="253" name="Google Shape;253;p35" descr="A = U\Sigma V^T" title="MathEquation,#000000"/>
          <p:cNvPicPr preferRelativeResize="0"/>
          <p:nvPr/>
        </p:nvPicPr>
        <p:blipFill>
          <a:blip r:embed="rId6">
            <a:alphaModFix/>
          </a:blip>
          <a:stretch>
            <a:fillRect/>
          </a:stretch>
        </p:blipFill>
        <p:spPr>
          <a:xfrm>
            <a:off x="6580751" y="597050"/>
            <a:ext cx="1788026" cy="368775"/>
          </a:xfrm>
          <a:prstGeom prst="rect">
            <a:avLst/>
          </a:prstGeom>
          <a:noFill/>
          <a:ln>
            <a:noFill/>
          </a:ln>
        </p:spPr>
      </p:pic>
      <p:grpSp>
        <p:nvGrpSpPr>
          <p:cNvPr id="254" name="Google Shape;254;p35"/>
          <p:cNvGrpSpPr/>
          <p:nvPr/>
        </p:nvGrpSpPr>
        <p:grpSpPr>
          <a:xfrm>
            <a:off x="4009075" y="1503425"/>
            <a:ext cx="412300" cy="205200"/>
            <a:chOff x="504425" y="234350"/>
            <a:chExt cx="412300" cy="205200"/>
          </a:xfrm>
        </p:grpSpPr>
        <p:pic>
          <p:nvPicPr>
            <p:cNvPr id="255" name="Google Shape;255;p35" descr="A^T" title="MathEquation,#000000"/>
            <p:cNvPicPr preferRelativeResize="0"/>
            <p:nvPr/>
          </p:nvPicPr>
          <p:blipFill>
            <a:blip r:embed="rId7">
              <a:alphaModFix/>
            </a:blip>
            <a:stretch>
              <a:fillRect/>
            </a:stretch>
          </p:blipFill>
          <p:spPr>
            <a:xfrm>
              <a:off x="504425" y="234350"/>
              <a:ext cx="280800" cy="205199"/>
            </a:xfrm>
            <a:prstGeom prst="rect">
              <a:avLst/>
            </a:prstGeom>
            <a:noFill/>
            <a:ln>
              <a:noFill/>
            </a:ln>
          </p:spPr>
        </p:pic>
        <p:pic>
          <p:nvPicPr>
            <p:cNvPr id="256" name="Google Shape;256;p35" descr="A" title="MathEquation,#000000"/>
            <p:cNvPicPr preferRelativeResize="0"/>
            <p:nvPr/>
          </p:nvPicPr>
          <p:blipFill>
            <a:blip r:embed="rId8">
              <a:alphaModFix/>
            </a:blip>
            <a:stretch>
              <a:fillRect/>
            </a:stretch>
          </p:blipFill>
          <p:spPr>
            <a:xfrm>
              <a:off x="729525" y="234350"/>
              <a:ext cx="187200" cy="205200"/>
            </a:xfrm>
            <a:prstGeom prst="rect">
              <a:avLst/>
            </a:prstGeom>
            <a:noFill/>
            <a:ln>
              <a:noFill/>
            </a:ln>
          </p:spPr>
        </p:pic>
      </p:grpSp>
      <p:grpSp>
        <p:nvGrpSpPr>
          <p:cNvPr id="257" name="Google Shape;257;p35"/>
          <p:cNvGrpSpPr/>
          <p:nvPr/>
        </p:nvGrpSpPr>
        <p:grpSpPr>
          <a:xfrm>
            <a:off x="3917750" y="1785250"/>
            <a:ext cx="412300" cy="205200"/>
            <a:chOff x="504425" y="234350"/>
            <a:chExt cx="412300" cy="205200"/>
          </a:xfrm>
        </p:grpSpPr>
        <p:pic>
          <p:nvPicPr>
            <p:cNvPr id="258" name="Google Shape;258;p35" descr="A^T" title="MathEquation,#000000"/>
            <p:cNvPicPr preferRelativeResize="0"/>
            <p:nvPr/>
          </p:nvPicPr>
          <p:blipFill>
            <a:blip r:embed="rId7">
              <a:alphaModFix/>
            </a:blip>
            <a:stretch>
              <a:fillRect/>
            </a:stretch>
          </p:blipFill>
          <p:spPr>
            <a:xfrm>
              <a:off x="504425" y="234350"/>
              <a:ext cx="280800" cy="205199"/>
            </a:xfrm>
            <a:prstGeom prst="rect">
              <a:avLst/>
            </a:prstGeom>
            <a:noFill/>
            <a:ln>
              <a:noFill/>
            </a:ln>
          </p:spPr>
        </p:pic>
        <p:pic>
          <p:nvPicPr>
            <p:cNvPr id="259" name="Google Shape;259;p35" descr="A" title="MathEquation,#000000"/>
            <p:cNvPicPr preferRelativeResize="0"/>
            <p:nvPr/>
          </p:nvPicPr>
          <p:blipFill>
            <a:blip r:embed="rId8">
              <a:alphaModFix/>
            </a:blip>
            <a:stretch>
              <a:fillRect/>
            </a:stretch>
          </p:blipFill>
          <p:spPr>
            <a:xfrm>
              <a:off x="729525" y="234350"/>
              <a:ext cx="187200" cy="205200"/>
            </a:xfrm>
            <a:prstGeom prst="rect">
              <a:avLst/>
            </a:prstGeom>
            <a:noFill/>
            <a:ln>
              <a:noFill/>
            </a:ln>
          </p:spPr>
        </p:pic>
      </p:grpSp>
      <p:pic>
        <p:nvPicPr>
          <p:cNvPr id="260" name="Google Shape;260;p35" descr="V^T" title="MathEquation,#ff0000"/>
          <p:cNvPicPr preferRelativeResize="0"/>
          <p:nvPr/>
        </p:nvPicPr>
        <p:blipFill>
          <a:blip r:embed="rId9">
            <a:alphaModFix/>
          </a:blip>
          <a:stretch>
            <a:fillRect/>
          </a:stretch>
        </p:blipFill>
        <p:spPr>
          <a:xfrm>
            <a:off x="7681550" y="2340713"/>
            <a:ext cx="353812" cy="255625"/>
          </a:xfrm>
          <a:prstGeom prst="rect">
            <a:avLst/>
          </a:prstGeom>
          <a:noFill/>
          <a:ln>
            <a:noFill/>
          </a:ln>
        </p:spPr>
      </p:pic>
      <p:pic>
        <p:nvPicPr>
          <p:cNvPr id="261" name="Google Shape;261;p35"/>
          <p:cNvPicPr preferRelativeResize="0"/>
          <p:nvPr/>
        </p:nvPicPr>
        <p:blipFill rotWithShape="1">
          <a:blip r:embed="rId10">
            <a:alphaModFix/>
          </a:blip>
          <a:srcRect l="3055" t="10305" r="4059"/>
          <a:stretch/>
        </p:blipFill>
        <p:spPr>
          <a:xfrm>
            <a:off x="410050" y="2946600"/>
            <a:ext cx="5370425" cy="1204650"/>
          </a:xfrm>
          <a:prstGeom prst="rect">
            <a:avLst/>
          </a:prstGeom>
          <a:noFill/>
          <a:ln>
            <a:noFill/>
          </a:ln>
        </p:spPr>
      </p:pic>
      <p:pic>
        <p:nvPicPr>
          <p:cNvPr id="262" name="Google Shape;262;p35"/>
          <p:cNvPicPr preferRelativeResize="0"/>
          <p:nvPr/>
        </p:nvPicPr>
        <p:blipFill>
          <a:blip r:embed="rId11">
            <a:alphaModFix/>
          </a:blip>
          <a:stretch>
            <a:fillRect/>
          </a:stretch>
        </p:blipFill>
        <p:spPr>
          <a:xfrm>
            <a:off x="7204025" y="2616750"/>
            <a:ext cx="1695450" cy="1695450"/>
          </a:xfrm>
          <a:prstGeom prst="rect">
            <a:avLst/>
          </a:prstGeom>
          <a:noFill/>
          <a:ln>
            <a:noFill/>
          </a:ln>
        </p:spPr>
      </p:pic>
      <p:sp>
        <p:nvSpPr>
          <p:cNvPr id="263" name="Google Shape;263;p35"/>
          <p:cNvSpPr txBox="1"/>
          <p:nvPr/>
        </p:nvSpPr>
        <p:spPr>
          <a:xfrm>
            <a:off x="5837363" y="3971225"/>
            <a:ext cx="3274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b="1">
                <a:solidFill>
                  <a:srgbClr val="FF0000"/>
                </a:solidFill>
                <a:latin typeface="Calibri"/>
                <a:ea typeface="Calibri"/>
                <a:cs typeface="Calibri"/>
                <a:sym typeface="Calibri"/>
              </a:rPr>
              <a:t>A</a:t>
            </a:r>
            <a:r>
              <a:rPr lang="zh-TW" sz="1800">
                <a:solidFill>
                  <a:srgbClr val="FF0000"/>
                </a:solidFill>
                <a:latin typeface="Calibri"/>
                <a:ea typeface="Calibri"/>
                <a:cs typeface="Calibri"/>
                <a:sym typeface="Calibri"/>
              </a:rPr>
              <a:t> is a 9 by 9 matrix</a:t>
            </a:r>
            <a:br>
              <a:rPr lang="zh-TW" sz="1800">
                <a:solidFill>
                  <a:srgbClr val="FF0000"/>
                </a:solidFill>
                <a:latin typeface="Calibri"/>
                <a:ea typeface="Calibri"/>
                <a:cs typeface="Calibri"/>
                <a:sym typeface="Calibri"/>
              </a:rPr>
            </a:br>
            <a:r>
              <a:rPr lang="zh-TW" sz="1800">
                <a:solidFill>
                  <a:srgbClr val="FF0000"/>
                </a:solidFill>
                <a:latin typeface="Calibri"/>
                <a:ea typeface="Calibri"/>
                <a:cs typeface="Calibri"/>
                <a:sym typeface="Calibri"/>
              </a:rPr>
              <a:t>(It’s similar to A in previous slide)</a:t>
            </a:r>
            <a:endParaRPr sz="1800">
              <a:solidFill>
                <a:srgbClr val="FF0000"/>
              </a:solidFill>
              <a:latin typeface="Calibri"/>
              <a:ea typeface="Calibri"/>
              <a:cs typeface="Calibri"/>
              <a:sym typeface="Calibri"/>
            </a:endParaRPr>
          </a:p>
        </p:txBody>
      </p:sp>
      <p:sp>
        <p:nvSpPr>
          <p:cNvPr id="264" name="Google Shape;264;p35"/>
          <p:cNvSpPr txBox="1"/>
          <p:nvPr/>
        </p:nvSpPr>
        <p:spPr>
          <a:xfrm>
            <a:off x="0" y="3971225"/>
            <a:ext cx="589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You can multiply a minus to match the form in previous slide</a:t>
            </a:r>
            <a:endParaRPr sz="1800">
              <a:solidFill>
                <a:srgbClr val="FF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6000" b="1"/>
              <a:t>3.</a:t>
            </a:r>
            <a:r>
              <a:rPr lang="zh-TW" sz="6000" b="1">
                <a:latin typeface="Calibri"/>
                <a:ea typeface="Calibri"/>
                <a:cs typeface="Calibri"/>
                <a:sym typeface="Calibri"/>
              </a:rPr>
              <a:t>RANSAC</a:t>
            </a:r>
            <a:endParaRPr sz="7200" b="1">
              <a:latin typeface="Calibri"/>
              <a:ea typeface="Calibri"/>
              <a:cs typeface="Calibri"/>
              <a:sym typeface="Calibri"/>
            </a:endParaRPr>
          </a:p>
        </p:txBody>
      </p:sp>
      <p:sp>
        <p:nvSpPr>
          <p:cNvPr id="270" name="Google Shape;270;p36"/>
          <p:cNvSpPr txBox="1">
            <a:spLocks noGrp="1"/>
          </p:cNvSpPr>
          <p:nvPr>
            <p:ph type="body" idx="1"/>
          </p:nvPr>
        </p:nvSpPr>
        <p:spPr>
          <a:xfrm>
            <a:off x="628650" y="1369225"/>
            <a:ext cx="8162400" cy="3371400"/>
          </a:xfrm>
          <a:prstGeom prst="rect">
            <a:avLst/>
          </a:prstGeom>
          <a:noFill/>
          <a:ln>
            <a:noFill/>
          </a:ln>
        </p:spPr>
        <p:txBody>
          <a:bodyPr spcFirstLastPara="1" wrap="square" lIns="68575" tIns="34275" rIns="68575" bIns="34275" anchor="t" anchorCtr="0">
            <a:normAutofit fontScale="92500" lnSpcReduction="20000"/>
          </a:bodyPr>
          <a:lstStyle/>
          <a:p>
            <a:pPr marL="0" lvl="0" indent="0" algn="l" rtl="0">
              <a:lnSpc>
                <a:spcPct val="90000"/>
              </a:lnSpc>
              <a:spcBef>
                <a:spcPts val="0"/>
              </a:spcBef>
              <a:spcAft>
                <a:spcPts val="0"/>
              </a:spcAft>
              <a:buClr>
                <a:schemeClr val="dk1"/>
              </a:buClr>
              <a:buSzPts val="2100"/>
              <a:buNone/>
            </a:pPr>
            <a:r>
              <a:rPr lang="zh-TW"/>
              <a:t>Random Sample Consensus</a:t>
            </a:r>
            <a:endParaRPr/>
          </a:p>
          <a:p>
            <a:pPr marL="0" lvl="0" indent="0" algn="l" rtl="0">
              <a:lnSpc>
                <a:spcPct val="90000"/>
              </a:lnSpc>
              <a:spcBef>
                <a:spcPts val="800"/>
              </a:spcBef>
              <a:spcAft>
                <a:spcPts val="0"/>
              </a:spcAft>
              <a:buClr>
                <a:schemeClr val="dk1"/>
              </a:buClr>
              <a:buSzPts val="2100"/>
              <a:buNone/>
            </a:pPr>
            <a:r>
              <a:rPr lang="zh-TW"/>
              <a:t>Input : </a:t>
            </a:r>
            <a:r>
              <a:rPr lang="zh-TW">
                <a:solidFill>
                  <a:srgbClr val="FF0000"/>
                </a:solidFill>
              </a:rPr>
              <a:t>𝑀</a:t>
            </a:r>
            <a:r>
              <a:rPr lang="zh-TW"/>
              <a:t> match; </a:t>
            </a:r>
            <a:endParaRPr/>
          </a:p>
          <a:p>
            <a:pPr marL="723900" lvl="1" indent="-393700" algn="l" rtl="0">
              <a:lnSpc>
                <a:spcPct val="90000"/>
              </a:lnSpc>
              <a:spcBef>
                <a:spcPts val="400"/>
              </a:spcBef>
              <a:spcAft>
                <a:spcPts val="0"/>
              </a:spcAft>
              <a:buClr>
                <a:schemeClr val="dk1"/>
              </a:buClr>
              <a:buSzPts val="2000"/>
              <a:buFont typeface="Calibri"/>
              <a:buAutoNum type="arabicPeriod"/>
            </a:pPr>
            <a:r>
              <a:rPr lang="zh-TW" sz="2000"/>
              <a:t>Randomly select </a:t>
            </a:r>
            <a:r>
              <a:rPr lang="zh-TW" sz="2000">
                <a:solidFill>
                  <a:srgbClr val="FF0000"/>
                </a:solidFill>
              </a:rPr>
              <a:t>4</a:t>
            </a:r>
            <a:r>
              <a:rPr lang="zh-TW" sz="2000"/>
              <a:t> data points as </a:t>
            </a:r>
            <a:r>
              <a:rPr lang="zh-TW" sz="2000">
                <a:solidFill>
                  <a:srgbClr val="FF0000"/>
                </a:solidFill>
              </a:rPr>
              <a:t>inliers 𝑆</a:t>
            </a:r>
            <a:r>
              <a:rPr lang="zh-TW" sz="2000"/>
              <a:t>.Find a homography matrix </a:t>
            </a:r>
            <a:r>
              <a:rPr lang="zh-TW" sz="2000">
                <a:solidFill>
                  <a:srgbClr val="FF0000"/>
                </a:solidFill>
              </a:rPr>
              <a:t>H</a:t>
            </a:r>
            <a:r>
              <a:rPr lang="zh-TW" sz="2000"/>
              <a:t> to </a:t>
            </a:r>
            <a:r>
              <a:rPr lang="zh-TW" sz="2000">
                <a:solidFill>
                  <a:srgbClr val="FF0000"/>
                </a:solidFill>
              </a:rPr>
              <a:t>𝑆</a:t>
            </a:r>
            <a:r>
              <a:rPr lang="zh-TW" sz="2000"/>
              <a:t>.</a:t>
            </a:r>
            <a:endParaRPr sz="2000"/>
          </a:p>
          <a:p>
            <a:pPr marL="723900" lvl="1" indent="-393700" algn="l" rtl="0">
              <a:lnSpc>
                <a:spcPct val="90000"/>
              </a:lnSpc>
              <a:spcBef>
                <a:spcPts val="400"/>
              </a:spcBef>
              <a:spcAft>
                <a:spcPts val="0"/>
              </a:spcAft>
              <a:buClr>
                <a:schemeClr val="dk1"/>
              </a:buClr>
              <a:buSzPts val="2000"/>
              <a:buFont typeface="Calibri"/>
              <a:buAutoNum type="arabicPeriod"/>
            </a:pPr>
            <a:r>
              <a:rPr lang="zh-TW" sz="2000"/>
              <a:t>Test all </a:t>
            </a:r>
            <a:r>
              <a:rPr lang="zh-TW" sz="2000">
                <a:solidFill>
                  <a:srgbClr val="FF0000"/>
                </a:solidFill>
              </a:rPr>
              <a:t>match(p1 , p2)</a:t>
            </a:r>
            <a:r>
              <a:rPr lang="zh-TW" sz="2000"/>
              <a:t> against  </a:t>
            </a:r>
            <a:r>
              <a:rPr lang="zh-TW" sz="2000">
                <a:solidFill>
                  <a:srgbClr val="FF0000"/>
                </a:solidFill>
              </a:rPr>
              <a:t>H</a:t>
            </a:r>
            <a:r>
              <a:rPr lang="zh-TW" sz="2000"/>
              <a:t>, estimate </a:t>
            </a:r>
            <a:r>
              <a:rPr lang="zh-TW" sz="2000">
                <a:solidFill>
                  <a:srgbClr val="FF0000"/>
                </a:solidFill>
              </a:rPr>
              <a:t>p2’ = p1 * H</a:t>
            </a:r>
            <a:r>
              <a:rPr lang="zh-TW" sz="2000"/>
              <a:t> </a:t>
            </a:r>
            <a:br>
              <a:rPr lang="zh-TW" sz="2000"/>
            </a:br>
            <a:r>
              <a:rPr lang="zh-TW" sz="2000"/>
              <a:t>- if the distance between </a:t>
            </a:r>
            <a:r>
              <a:rPr lang="zh-TW" sz="2000">
                <a:solidFill>
                  <a:srgbClr val="FF0000"/>
                </a:solidFill>
              </a:rPr>
              <a:t>p2’</a:t>
            </a:r>
            <a:r>
              <a:rPr lang="zh-TW" sz="2000"/>
              <a:t> and </a:t>
            </a:r>
            <a:r>
              <a:rPr lang="zh-TW" sz="2000">
                <a:solidFill>
                  <a:srgbClr val="FF0000"/>
                </a:solidFill>
              </a:rPr>
              <a:t>p2</a:t>
            </a:r>
            <a:r>
              <a:rPr lang="zh-TW" sz="2000"/>
              <a:t> is small , add the match to </a:t>
            </a:r>
            <a:r>
              <a:rPr lang="zh-TW" sz="2000">
                <a:solidFill>
                  <a:srgbClr val="FF0000"/>
                </a:solidFill>
              </a:rPr>
              <a:t>𝑆</a:t>
            </a:r>
            <a:r>
              <a:rPr lang="zh-TW" sz="2000"/>
              <a:t>, which is called a consensus set.</a:t>
            </a:r>
            <a:endParaRPr sz="2000"/>
          </a:p>
          <a:p>
            <a:pPr marL="723900" lvl="1" indent="-393700" algn="l" rtl="0">
              <a:lnSpc>
                <a:spcPct val="90000"/>
              </a:lnSpc>
              <a:spcBef>
                <a:spcPts val="400"/>
              </a:spcBef>
              <a:spcAft>
                <a:spcPts val="0"/>
              </a:spcAft>
              <a:buClr>
                <a:schemeClr val="dk1"/>
              </a:buClr>
              <a:buSzPts val="2000"/>
              <a:buFont typeface="Calibri"/>
              <a:buAutoNum type="arabicPeriod"/>
            </a:pPr>
            <a:r>
              <a:rPr lang="zh-TW" sz="2000"/>
              <a:t>If </a:t>
            </a:r>
            <a:r>
              <a:rPr lang="zh-TW" sz="2000">
                <a:solidFill>
                  <a:srgbClr val="FF0000"/>
                </a:solidFill>
              </a:rPr>
              <a:t>|𝑆|</a:t>
            </a:r>
            <a:r>
              <a:rPr lang="zh-TW" sz="2000"/>
              <a:t> is larger than ever, mark </a:t>
            </a:r>
            <a:r>
              <a:rPr lang="zh-TW" sz="2000">
                <a:solidFill>
                  <a:srgbClr val="FF0000"/>
                </a:solidFill>
              </a:rPr>
              <a:t>H</a:t>
            </a:r>
            <a:r>
              <a:rPr lang="zh-TW" sz="2000"/>
              <a:t> as the best estimated </a:t>
            </a:r>
            <a:r>
              <a:rPr lang="zh-TW" sz="2000">
                <a:solidFill>
                  <a:srgbClr val="FF0000"/>
                </a:solidFill>
              </a:rPr>
              <a:t>H</a:t>
            </a:r>
            <a:r>
              <a:rPr lang="zh-TW" sz="2000" baseline="30000">
                <a:solidFill>
                  <a:srgbClr val="FF0000"/>
                </a:solidFill>
              </a:rPr>
              <a:t>∗</a:t>
            </a:r>
            <a:r>
              <a:rPr lang="zh-TW" sz="2000"/>
              <a:t>. </a:t>
            </a:r>
            <a:endParaRPr sz="2000"/>
          </a:p>
          <a:p>
            <a:pPr marL="723900" lvl="1" indent="-393700" algn="l" rtl="0">
              <a:lnSpc>
                <a:spcPct val="90000"/>
              </a:lnSpc>
              <a:spcBef>
                <a:spcPts val="400"/>
              </a:spcBef>
              <a:spcAft>
                <a:spcPts val="0"/>
              </a:spcAft>
              <a:buClr>
                <a:schemeClr val="dk1"/>
              </a:buClr>
              <a:buSzPts val="2000"/>
              <a:buFont typeface="Calibri"/>
              <a:buAutoNum type="arabicPeriod"/>
            </a:pPr>
            <a:r>
              <a:rPr lang="zh-TW" sz="2000"/>
              <a:t>If some stopping criterion is satisfied, end</a:t>
            </a:r>
            <a:endParaRPr sz="2000"/>
          </a:p>
          <a:p>
            <a:pPr marL="723900" lvl="1" indent="-393700" algn="l" rtl="0">
              <a:lnSpc>
                <a:spcPct val="90000"/>
              </a:lnSpc>
              <a:spcBef>
                <a:spcPts val="400"/>
              </a:spcBef>
              <a:spcAft>
                <a:spcPts val="0"/>
              </a:spcAft>
              <a:buClr>
                <a:schemeClr val="dk1"/>
              </a:buClr>
              <a:buSzPts val="2000"/>
              <a:buFont typeface="Calibri"/>
              <a:buAutoNum type="arabicPeriod"/>
            </a:pPr>
            <a:r>
              <a:rPr lang="zh-TW" sz="2000"/>
              <a:t>Else go to step 1. </a:t>
            </a:r>
            <a:endParaRPr sz="2000"/>
          </a:p>
          <a:p>
            <a:pPr marL="177800" lvl="0" indent="-3810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zh-TW"/>
              <a:t>Note that you can re-estimate the models with the consensus sets.</a:t>
            </a:r>
            <a:endParaRPr/>
          </a:p>
        </p:txBody>
      </p:sp>
      <p:pic>
        <p:nvPicPr>
          <p:cNvPr id="271" name="Google Shape;271;p36"/>
          <p:cNvPicPr preferRelativeResize="0"/>
          <p:nvPr/>
        </p:nvPicPr>
        <p:blipFill rotWithShape="1">
          <a:blip r:embed="rId3">
            <a:alphaModFix/>
          </a:blip>
          <a:srcRect/>
          <a:stretch/>
        </p:blipFill>
        <p:spPr>
          <a:xfrm>
            <a:off x="4572000" y="161925"/>
            <a:ext cx="3943350" cy="168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4. Stitching image</a:t>
            </a:r>
            <a:endParaRPr sz="4800" b="1">
              <a:latin typeface="Calibri"/>
              <a:ea typeface="Calibri"/>
              <a:cs typeface="Calibri"/>
              <a:sym typeface="Calibri"/>
            </a:endParaRPr>
          </a:p>
        </p:txBody>
      </p:sp>
      <p:sp>
        <p:nvSpPr>
          <p:cNvPr id="277" name="Google Shape;277;p37"/>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lnSpcReduction="10000"/>
          </a:bodyPr>
          <a:lstStyle/>
          <a:p>
            <a:pPr marL="177800" lvl="0" indent="0" algn="l" rtl="0">
              <a:spcBef>
                <a:spcPts val="0"/>
              </a:spcBef>
              <a:spcAft>
                <a:spcPts val="0"/>
              </a:spcAft>
              <a:buNone/>
            </a:pPr>
            <a:r>
              <a:rPr lang="zh-TW"/>
              <a:t> 1. Using homography matrix </a:t>
            </a:r>
            <a:r>
              <a:rPr lang="zh-TW">
                <a:solidFill>
                  <a:srgbClr val="FF0000"/>
                </a:solidFill>
              </a:rPr>
              <a:t>H</a:t>
            </a:r>
            <a:r>
              <a:rPr lang="zh-TW"/>
              <a:t> to calculate the position of 4 corners of image1 in the perspective of image2  </a:t>
            </a:r>
            <a:endParaRPr/>
          </a:p>
          <a:p>
            <a:pPr marL="177800" lvl="0" indent="0" algn="l" rtl="0">
              <a:spcBef>
                <a:spcPts val="0"/>
              </a:spcBef>
              <a:spcAft>
                <a:spcPts val="0"/>
              </a:spcAft>
              <a:buNone/>
            </a:pPr>
            <a:r>
              <a:rPr lang="zh-TW"/>
              <a:t> 2. Using image1 after perspective transformation to analyze the </a:t>
            </a:r>
            <a:r>
              <a:rPr lang="zh-TW">
                <a:solidFill>
                  <a:srgbClr val="9900FF"/>
                </a:solidFill>
              </a:rPr>
              <a:t>size</a:t>
            </a:r>
            <a:r>
              <a:rPr lang="zh-TW"/>
              <a:t> which we need to combine two image together of </a:t>
            </a:r>
            <a:endParaRPr/>
          </a:p>
          <a:p>
            <a:pPr marL="177800" lvl="0" indent="0" algn="l" rtl="0">
              <a:spcBef>
                <a:spcPts val="0"/>
              </a:spcBef>
              <a:spcAft>
                <a:spcPts val="0"/>
              </a:spcAft>
              <a:buNone/>
            </a:pPr>
            <a:r>
              <a:rPr lang="zh-TW"/>
              <a:t> 3. Using </a:t>
            </a:r>
            <a:r>
              <a:rPr lang="zh-TW">
                <a:solidFill>
                  <a:srgbClr val="0000FF"/>
                </a:solidFill>
              </a:rPr>
              <a:t>cv2.warpPerspective(src, M, dsize, ...)</a:t>
            </a:r>
            <a:r>
              <a:rPr lang="zh-TW"/>
              <a:t> to warp the whole image1</a:t>
            </a:r>
            <a:endParaRPr/>
          </a:p>
          <a:p>
            <a:pPr marL="520700" lvl="1" indent="-177800" algn="l" rtl="0">
              <a:spcBef>
                <a:spcPts val="0"/>
              </a:spcBef>
              <a:spcAft>
                <a:spcPts val="0"/>
              </a:spcAft>
              <a:buSzPts val="1400"/>
              <a:buChar char="•"/>
            </a:pPr>
            <a:r>
              <a:rPr lang="zh-TW">
                <a:solidFill>
                  <a:srgbClr val="0000FF"/>
                </a:solidFill>
              </a:rPr>
              <a:t>src</a:t>
            </a:r>
            <a:r>
              <a:rPr lang="zh-TW"/>
              <a:t> is source </a:t>
            </a:r>
            <a:r>
              <a:rPr lang="zh-TW">
                <a:solidFill>
                  <a:srgbClr val="FF0000"/>
                </a:solidFill>
              </a:rPr>
              <a:t>image1</a:t>
            </a:r>
            <a:r>
              <a:rPr lang="zh-TW"/>
              <a:t> , </a:t>
            </a:r>
            <a:r>
              <a:rPr lang="zh-TW">
                <a:solidFill>
                  <a:srgbClr val="0000FF"/>
                </a:solidFill>
              </a:rPr>
              <a:t>M</a:t>
            </a:r>
            <a:r>
              <a:rPr lang="zh-TW"/>
              <a:t> is homography matrix </a:t>
            </a:r>
            <a:r>
              <a:rPr lang="zh-TW">
                <a:solidFill>
                  <a:srgbClr val="FF0000"/>
                </a:solidFill>
              </a:rPr>
              <a:t>H</a:t>
            </a:r>
            <a:r>
              <a:rPr lang="zh-TW"/>
              <a:t> , </a:t>
            </a:r>
            <a:r>
              <a:rPr lang="zh-TW">
                <a:solidFill>
                  <a:srgbClr val="0000FF"/>
                </a:solidFill>
              </a:rPr>
              <a:t>dsize</a:t>
            </a:r>
            <a:r>
              <a:rPr lang="zh-TW"/>
              <a:t> is output image </a:t>
            </a:r>
            <a:r>
              <a:rPr lang="zh-TW">
                <a:solidFill>
                  <a:srgbClr val="FF0000"/>
                </a:solidFill>
              </a:rPr>
              <a:t>size</a:t>
            </a:r>
            <a:endParaRPr>
              <a:solidFill>
                <a:srgbClr val="FF0000"/>
              </a:solidFill>
            </a:endParaRPr>
          </a:p>
          <a:p>
            <a:pPr marL="520700" lvl="1" indent="-177800" algn="l" rtl="0">
              <a:spcBef>
                <a:spcPts val="0"/>
              </a:spcBef>
              <a:spcAft>
                <a:spcPts val="0"/>
              </a:spcAft>
              <a:buSzPts val="1400"/>
              <a:buChar char="•"/>
            </a:pPr>
            <a:endParaRPr/>
          </a:p>
          <a:p>
            <a:pPr marL="177800" lvl="0" indent="0" algn="l" rtl="0">
              <a:spcBef>
                <a:spcPts val="0"/>
              </a:spcBef>
              <a:spcAft>
                <a:spcPts val="0"/>
              </a:spcAft>
              <a:buNone/>
            </a:pPr>
            <a:r>
              <a:rPr lang="zh-TW"/>
              <a:t>4. Concating two images (for better results you can use </a:t>
            </a:r>
            <a:r>
              <a:rPr lang="zh-TW">
                <a:solidFill>
                  <a:srgbClr val="9900FF"/>
                </a:solidFill>
              </a:rPr>
              <a:t>blending</a:t>
            </a:r>
            <a:r>
              <a:rPr lang="zh-TW"/>
              <a:t> or some ways to improve the quality of overlap part)</a:t>
            </a:r>
            <a:br>
              <a:rPr lang="zh-TW"/>
            </a:br>
            <a:endParaRPr/>
          </a:p>
          <a:p>
            <a:pPr marL="177800" lvl="0" indent="0" algn="l" rtl="0">
              <a:spcBef>
                <a:spcPts val="0"/>
              </a:spcBef>
              <a:spcAft>
                <a:spcPts val="0"/>
              </a:spcAft>
              <a:buNone/>
            </a:pPr>
            <a:r>
              <a:rPr lang="zh-TW"/>
              <a:t>For </a:t>
            </a:r>
            <a:r>
              <a:rPr lang="zh-TW">
                <a:solidFill>
                  <a:srgbClr val="FF0000"/>
                </a:solidFill>
              </a:rPr>
              <a:t>stitching images</a:t>
            </a:r>
            <a:r>
              <a:rPr lang="zh-TW"/>
              <a:t> you can use </a:t>
            </a:r>
            <a:r>
              <a:rPr lang="zh-TW">
                <a:solidFill>
                  <a:srgbClr val="FF0000"/>
                </a:solidFill>
              </a:rPr>
              <a:t>any function of OpenCV</a:t>
            </a:r>
            <a:endParaRPr/>
          </a:p>
        </p:txBody>
      </p:sp>
      <p:pic>
        <p:nvPicPr>
          <p:cNvPr id="278" name="Google Shape;278;p37"/>
          <p:cNvPicPr preferRelativeResize="0"/>
          <p:nvPr/>
        </p:nvPicPr>
        <p:blipFill>
          <a:blip r:embed="rId3">
            <a:alphaModFix/>
          </a:blip>
          <a:stretch>
            <a:fillRect/>
          </a:stretch>
        </p:blipFill>
        <p:spPr>
          <a:xfrm>
            <a:off x="1202950" y="3141606"/>
            <a:ext cx="4187197" cy="2060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8"/>
          <p:cNvSpPr txBox="1">
            <a:spLocks noGrp="1"/>
          </p:cNvSpPr>
          <p:nvPr>
            <p:ph type="body" idx="1"/>
          </p:nvPr>
        </p:nvSpPr>
        <p:spPr>
          <a:xfrm>
            <a:off x="628650" y="1268044"/>
            <a:ext cx="7886700" cy="3263400"/>
          </a:xfrm>
          <a:prstGeom prst="rect">
            <a:avLst/>
          </a:prstGeom>
        </p:spPr>
        <p:txBody>
          <a:bodyPr spcFirstLastPara="1" wrap="square" lIns="68575" tIns="34275" rIns="68575" bIns="34275" anchor="t" anchorCtr="0">
            <a:normAutofit/>
          </a:bodyPr>
          <a:lstStyle/>
          <a:p>
            <a:pPr marL="177800" lvl="0" indent="-171450" algn="l" rtl="0">
              <a:spcBef>
                <a:spcPts val="0"/>
              </a:spcBef>
              <a:spcAft>
                <a:spcPts val="0"/>
              </a:spcAft>
              <a:buSzPts val="2100"/>
              <a:buChar char="•"/>
            </a:pPr>
            <a:r>
              <a:rPr lang="zh-TW"/>
              <a:t>Assume</a:t>
            </a:r>
            <a:r>
              <a:rPr lang="zh-TW">
                <a:solidFill>
                  <a:srgbClr val="0000FF"/>
                </a:solidFill>
              </a:rPr>
              <a:t> image1</a:t>
            </a:r>
            <a:r>
              <a:rPr lang="zh-TW"/>
              <a:t> is on left hand side and </a:t>
            </a:r>
            <a:r>
              <a:rPr lang="zh-TW">
                <a:solidFill>
                  <a:srgbClr val="FF0000"/>
                </a:solidFill>
              </a:rPr>
              <a:t>image2</a:t>
            </a:r>
            <a:r>
              <a:rPr lang="zh-TW"/>
              <a:t> is on right hand side</a:t>
            </a:r>
            <a:endParaRPr/>
          </a:p>
          <a:p>
            <a:pPr marL="177800" lvl="0" indent="-171450" algn="l" rtl="0">
              <a:spcBef>
                <a:spcPts val="0"/>
              </a:spcBef>
              <a:spcAft>
                <a:spcPts val="0"/>
              </a:spcAft>
              <a:buSzPts val="2100"/>
              <a:buChar char="•"/>
            </a:pPr>
            <a:r>
              <a:rPr lang="zh-TW">
                <a:solidFill>
                  <a:srgbClr val="9900FF"/>
                </a:solidFill>
              </a:rPr>
              <a:t>Size </a:t>
            </a:r>
            <a:r>
              <a:rPr lang="zh-TW">
                <a:solidFill>
                  <a:srgbClr val="000000"/>
                </a:solidFill>
              </a:rPr>
              <a:t>we need</a:t>
            </a:r>
            <a:r>
              <a:rPr lang="zh-TW">
                <a:solidFill>
                  <a:srgbClr val="9900FF"/>
                </a:solidFill>
              </a:rPr>
              <a:t> </a:t>
            </a:r>
            <a:r>
              <a:rPr lang="zh-TW"/>
              <a:t>=  (</a:t>
            </a:r>
            <a:r>
              <a:rPr lang="zh-TW">
                <a:solidFill>
                  <a:srgbClr val="FF0000"/>
                </a:solidFill>
              </a:rPr>
              <a:t>w2</a:t>
            </a:r>
            <a:r>
              <a:rPr lang="zh-TW"/>
              <a:t> + abs(</a:t>
            </a:r>
            <a:r>
              <a:rPr lang="zh-TW">
                <a:solidFill>
                  <a:srgbClr val="0000FF"/>
                </a:solidFill>
              </a:rPr>
              <a:t>x1’</a:t>
            </a:r>
            <a:r>
              <a:rPr lang="zh-TW"/>
              <a:t>) , </a:t>
            </a:r>
            <a:r>
              <a:rPr lang="zh-TW">
                <a:solidFill>
                  <a:srgbClr val="FF0000"/>
                </a:solidFill>
              </a:rPr>
              <a:t>h2</a:t>
            </a:r>
            <a:r>
              <a:rPr lang="zh-TW"/>
              <a:t> + abs(</a:t>
            </a:r>
            <a:r>
              <a:rPr lang="zh-TW">
                <a:solidFill>
                  <a:srgbClr val="0000FF"/>
                </a:solidFill>
              </a:rPr>
              <a:t>y1’</a:t>
            </a:r>
            <a:r>
              <a:rPr lang="zh-TW"/>
              <a:t>))</a:t>
            </a:r>
            <a:endParaRPr/>
          </a:p>
        </p:txBody>
      </p:sp>
      <p:sp>
        <p:nvSpPr>
          <p:cNvPr id="284" name="Google Shape;284;p3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a:t>4. Stitching image - more detail</a:t>
            </a:r>
            <a:endParaRPr sz="3600" b="1">
              <a:latin typeface="Calibri"/>
              <a:ea typeface="Calibri"/>
              <a:cs typeface="Calibri"/>
              <a:sym typeface="Calibri"/>
            </a:endParaRPr>
          </a:p>
        </p:txBody>
      </p:sp>
      <p:grpSp>
        <p:nvGrpSpPr>
          <p:cNvPr id="285" name="Google Shape;285;p38"/>
          <p:cNvGrpSpPr/>
          <p:nvPr/>
        </p:nvGrpSpPr>
        <p:grpSpPr>
          <a:xfrm>
            <a:off x="586625" y="1769163"/>
            <a:ext cx="8345400" cy="3374338"/>
            <a:chOff x="586625" y="1769163"/>
            <a:chExt cx="8345400" cy="3374338"/>
          </a:xfrm>
        </p:grpSpPr>
        <p:grpSp>
          <p:nvGrpSpPr>
            <p:cNvPr id="286" name="Google Shape;286;p38"/>
            <p:cNvGrpSpPr/>
            <p:nvPr/>
          </p:nvGrpSpPr>
          <p:grpSpPr>
            <a:xfrm>
              <a:off x="586625" y="1769163"/>
              <a:ext cx="8345400" cy="3374338"/>
              <a:chOff x="764900" y="1466613"/>
              <a:chExt cx="8345400" cy="3374338"/>
            </a:xfrm>
          </p:grpSpPr>
          <p:grpSp>
            <p:nvGrpSpPr>
              <p:cNvPr id="287" name="Google Shape;287;p38"/>
              <p:cNvGrpSpPr/>
              <p:nvPr/>
            </p:nvGrpSpPr>
            <p:grpSpPr>
              <a:xfrm>
                <a:off x="764900" y="1466613"/>
                <a:ext cx="8345400" cy="3374338"/>
                <a:chOff x="764900" y="1466613"/>
                <a:chExt cx="8345400" cy="3374338"/>
              </a:xfrm>
            </p:grpSpPr>
            <p:sp>
              <p:nvSpPr>
                <p:cNvPr id="288" name="Google Shape;288;p38"/>
                <p:cNvSpPr/>
                <p:nvPr/>
              </p:nvSpPr>
              <p:spPr>
                <a:xfrm>
                  <a:off x="4311550" y="1899925"/>
                  <a:ext cx="3395700" cy="2336400"/>
                </a:xfrm>
                <a:prstGeom prst="rect">
                  <a:avLst/>
                </a:prstGeom>
                <a:noFill/>
                <a:ln w="9525" cap="flat" cmpd="sng">
                  <a:solidFill>
                    <a:srgbClr val="99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5126800" y="1899925"/>
                  <a:ext cx="2580300" cy="16893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8"/>
                <p:cNvGrpSpPr/>
                <p:nvPr/>
              </p:nvGrpSpPr>
              <p:grpSpPr>
                <a:xfrm>
                  <a:off x="1134700" y="2126875"/>
                  <a:ext cx="4967025" cy="2118000"/>
                  <a:chOff x="1134700" y="2126875"/>
                  <a:chExt cx="4967025" cy="2118000"/>
                </a:xfrm>
              </p:grpSpPr>
              <p:sp>
                <p:nvSpPr>
                  <p:cNvPr id="291" name="Google Shape;291;p38"/>
                  <p:cNvSpPr/>
                  <p:nvPr/>
                </p:nvSpPr>
                <p:spPr>
                  <a:xfrm>
                    <a:off x="1134700" y="2156275"/>
                    <a:ext cx="1512900" cy="20592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rot="5400000">
                    <a:off x="4151875" y="2295025"/>
                    <a:ext cx="2118000" cy="1781700"/>
                  </a:xfrm>
                  <a:prstGeom prst="trapezoid">
                    <a:avLst>
                      <a:gd name="adj" fmla="val 25000"/>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38"/>
                  <p:cNvCxnSpPr>
                    <a:stCxn id="291" idx="3"/>
                    <a:endCxn id="292" idx="2"/>
                  </p:cNvCxnSpPr>
                  <p:nvPr/>
                </p:nvCxnSpPr>
                <p:spPr>
                  <a:xfrm>
                    <a:off x="2647600" y="3185875"/>
                    <a:ext cx="1672500" cy="0"/>
                  </a:xfrm>
                  <a:prstGeom prst="straightConnector1">
                    <a:avLst/>
                  </a:prstGeom>
                  <a:noFill/>
                  <a:ln w="28575" cap="flat" cmpd="sng">
                    <a:solidFill>
                      <a:schemeClr val="dk2"/>
                    </a:solidFill>
                    <a:prstDash val="solid"/>
                    <a:round/>
                    <a:headEnd type="none" w="med" len="med"/>
                    <a:tailEnd type="triangle" w="med" len="med"/>
                  </a:ln>
                </p:spPr>
              </p:cxnSp>
              <p:sp>
                <p:nvSpPr>
                  <p:cNvPr id="294" name="Google Shape;294;p38"/>
                  <p:cNvSpPr txBox="1"/>
                  <p:nvPr/>
                </p:nvSpPr>
                <p:spPr>
                  <a:xfrm>
                    <a:off x="2647600" y="2682150"/>
                    <a:ext cx="172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H (homography)</a:t>
                    </a:r>
                    <a:endParaRPr sz="1800">
                      <a:solidFill>
                        <a:srgbClr val="FF0000"/>
                      </a:solidFill>
                      <a:latin typeface="Calibri"/>
                      <a:ea typeface="Calibri"/>
                      <a:cs typeface="Calibri"/>
                      <a:sym typeface="Calibri"/>
                    </a:endParaRPr>
                  </a:p>
                </p:txBody>
              </p:sp>
            </p:grpSp>
            <p:sp>
              <p:nvSpPr>
                <p:cNvPr id="295" name="Google Shape;295;p38"/>
                <p:cNvSpPr txBox="1"/>
                <p:nvPr/>
              </p:nvSpPr>
              <p:spPr>
                <a:xfrm>
                  <a:off x="764900" y="4379250"/>
                  <a:ext cx="116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sp>
              <p:nvSpPr>
                <p:cNvPr id="296" name="Google Shape;296;p38"/>
                <p:cNvSpPr txBox="1"/>
                <p:nvPr/>
              </p:nvSpPr>
              <p:spPr>
                <a:xfrm>
                  <a:off x="3846150" y="4379250"/>
                  <a:ext cx="128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sp>
              <p:nvSpPr>
                <p:cNvPr id="297" name="Google Shape;297;p38"/>
                <p:cNvSpPr txBox="1"/>
                <p:nvPr/>
              </p:nvSpPr>
              <p:spPr>
                <a:xfrm>
                  <a:off x="5849550" y="1466613"/>
                  <a:ext cx="2316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latin typeface="Calibri"/>
                      <a:ea typeface="Calibri"/>
                      <a:cs typeface="Calibri"/>
                      <a:sym typeface="Calibri"/>
                    </a:rPr>
                    <a:t>width of image2 = </a:t>
                  </a:r>
                  <a:r>
                    <a:rPr lang="zh-TW" sz="1800">
                      <a:solidFill>
                        <a:srgbClr val="FF0000"/>
                      </a:solidFill>
                      <a:latin typeface="Calibri"/>
                      <a:ea typeface="Calibri"/>
                      <a:cs typeface="Calibri"/>
                      <a:sym typeface="Calibri"/>
                    </a:rPr>
                    <a:t>w2</a:t>
                  </a:r>
                  <a:endParaRPr sz="1800">
                    <a:solidFill>
                      <a:srgbClr val="FF0000"/>
                    </a:solidFill>
                    <a:latin typeface="Calibri"/>
                    <a:ea typeface="Calibri"/>
                    <a:cs typeface="Calibri"/>
                    <a:sym typeface="Calibri"/>
                  </a:endParaRPr>
                </a:p>
              </p:txBody>
            </p:sp>
            <p:sp>
              <p:nvSpPr>
                <p:cNvPr id="298" name="Google Shape;298;p38"/>
                <p:cNvSpPr txBox="1"/>
                <p:nvPr/>
              </p:nvSpPr>
              <p:spPr>
                <a:xfrm>
                  <a:off x="7754300" y="2450125"/>
                  <a:ext cx="1356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latin typeface="Calibri"/>
                      <a:ea typeface="Calibri"/>
                      <a:cs typeface="Calibri"/>
                      <a:sym typeface="Calibri"/>
                    </a:rPr>
                    <a:t>height of image2 = </a:t>
                  </a:r>
                  <a:r>
                    <a:rPr lang="zh-TW" sz="1800">
                      <a:solidFill>
                        <a:srgbClr val="FF0000"/>
                      </a:solidFill>
                      <a:latin typeface="Calibri"/>
                      <a:ea typeface="Calibri"/>
                      <a:cs typeface="Calibri"/>
                      <a:sym typeface="Calibri"/>
                    </a:rPr>
                    <a:t>h2</a:t>
                  </a:r>
                  <a:endParaRPr sz="1800">
                    <a:solidFill>
                      <a:srgbClr val="FF0000"/>
                    </a:solidFill>
                    <a:latin typeface="Calibri"/>
                    <a:ea typeface="Calibri"/>
                    <a:cs typeface="Calibri"/>
                    <a:sym typeface="Calibri"/>
                  </a:endParaRPr>
                </a:p>
              </p:txBody>
            </p:sp>
          </p:grpSp>
          <p:sp>
            <p:nvSpPr>
              <p:cNvPr id="299" name="Google Shape;299;p38"/>
              <p:cNvSpPr txBox="1"/>
              <p:nvPr/>
            </p:nvSpPr>
            <p:spPr>
              <a:xfrm>
                <a:off x="5126850" y="3189025"/>
                <a:ext cx="92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O (0 , 0)</a:t>
                </a:r>
                <a:endParaRPr sz="1800">
                  <a:solidFill>
                    <a:srgbClr val="FF0000"/>
                  </a:solidFill>
                  <a:latin typeface="Calibri"/>
                  <a:ea typeface="Calibri"/>
                  <a:cs typeface="Calibri"/>
                  <a:sym typeface="Calibri"/>
                </a:endParaRPr>
              </a:p>
            </p:txBody>
          </p:sp>
        </p:grpSp>
        <p:sp>
          <p:nvSpPr>
            <p:cNvPr id="300" name="Google Shape;300;p38"/>
            <p:cNvSpPr/>
            <p:nvPr/>
          </p:nvSpPr>
          <p:spPr>
            <a:xfrm>
              <a:off x="4059425" y="4437925"/>
              <a:ext cx="168000" cy="1512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875300" y="4437925"/>
              <a:ext cx="168000" cy="1512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2" name="Google Shape;302;p38"/>
            <p:cNvSpPr/>
            <p:nvPr/>
          </p:nvSpPr>
          <p:spPr>
            <a:xfrm>
              <a:off x="4874650" y="3799275"/>
              <a:ext cx="168000" cy="1512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38"/>
          <p:cNvSpPr txBox="1"/>
          <p:nvPr/>
        </p:nvSpPr>
        <p:spPr>
          <a:xfrm>
            <a:off x="6755275" y="479950"/>
            <a:ext cx="2277600" cy="78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corners’ = corners * H</a:t>
            </a:r>
            <a:endParaRPr>
              <a:latin typeface="Calibri"/>
              <a:ea typeface="Calibri"/>
              <a:cs typeface="Calibri"/>
              <a:sym typeface="Calibri"/>
            </a:endParaRPr>
          </a:p>
          <a:p>
            <a:pPr marL="0" lvl="0" indent="0" algn="l" rtl="0">
              <a:lnSpc>
                <a:spcPct val="90000"/>
              </a:lnSpc>
              <a:spcBef>
                <a:spcPts val="0"/>
              </a:spcBef>
              <a:spcAft>
                <a:spcPts val="0"/>
              </a:spcAft>
              <a:buNone/>
            </a:pPr>
            <a:r>
              <a:rPr lang="zh-TW">
                <a:solidFill>
                  <a:srgbClr val="0000FF"/>
                </a:solidFill>
                <a:latin typeface="Calibri"/>
                <a:ea typeface="Calibri"/>
                <a:cs typeface="Calibri"/>
                <a:sym typeface="Calibri"/>
              </a:rPr>
              <a:t>x1</a:t>
            </a:r>
            <a:r>
              <a:rPr lang="zh-TW">
                <a:solidFill>
                  <a:schemeClr val="dk1"/>
                </a:solidFill>
                <a:latin typeface="Calibri"/>
                <a:ea typeface="Calibri"/>
                <a:cs typeface="Calibri"/>
                <a:sym typeface="Calibri"/>
              </a:rPr>
              <a:t>’ = min(min(corners’_x),0)</a:t>
            </a:r>
            <a:endParaRPr>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zh-TW">
                <a:solidFill>
                  <a:srgbClr val="0000FF"/>
                </a:solidFill>
                <a:latin typeface="Calibri"/>
                <a:ea typeface="Calibri"/>
                <a:cs typeface="Calibri"/>
                <a:sym typeface="Calibri"/>
              </a:rPr>
              <a:t>y1</a:t>
            </a:r>
            <a:r>
              <a:rPr lang="zh-TW">
                <a:solidFill>
                  <a:schemeClr val="dk1"/>
                </a:solidFill>
                <a:latin typeface="Calibri"/>
                <a:ea typeface="Calibri"/>
                <a:cs typeface="Calibri"/>
                <a:sym typeface="Calibri"/>
              </a:rPr>
              <a:t>’ = min(min(corners’_y),0)</a:t>
            </a:r>
            <a:endParaRPr sz="7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dirty="0"/>
              <a:t>4. Stitching image - more detail</a:t>
            </a:r>
            <a:endParaRPr sz="3600" b="1" dirty="0">
              <a:latin typeface="Calibri"/>
              <a:ea typeface="Calibri"/>
              <a:cs typeface="Calibri"/>
              <a:sym typeface="Calibri"/>
            </a:endParaRPr>
          </a:p>
        </p:txBody>
      </p:sp>
      <p:sp>
        <p:nvSpPr>
          <p:cNvPr id="309" name="Google Shape;309;p39"/>
          <p:cNvSpPr txBox="1">
            <a:spLocks noGrp="1"/>
          </p:cNvSpPr>
          <p:nvPr>
            <p:ph type="body" idx="1"/>
          </p:nvPr>
        </p:nvSpPr>
        <p:spPr>
          <a:xfrm>
            <a:off x="628650" y="1167519"/>
            <a:ext cx="7886700" cy="3263400"/>
          </a:xfrm>
          <a:prstGeom prst="rect">
            <a:avLst/>
          </a:prstGeom>
        </p:spPr>
        <p:txBody>
          <a:bodyPr spcFirstLastPara="1" wrap="square" lIns="68575" tIns="34275" rIns="68575" bIns="34275" anchor="t" anchorCtr="0">
            <a:normAutofit/>
          </a:bodyPr>
          <a:lstStyle/>
          <a:p>
            <a:pPr marL="177800" lvl="0" indent="-152400" algn="l" rtl="0">
              <a:spcBef>
                <a:spcPts val="0"/>
              </a:spcBef>
              <a:spcAft>
                <a:spcPts val="0"/>
              </a:spcAft>
              <a:buSzPts val="1800"/>
              <a:buChar char="•"/>
            </a:pPr>
            <a:r>
              <a:rPr lang="zh-TW" dirty="0"/>
              <a:t>For both image</a:t>
            </a:r>
            <a:r>
              <a:rPr lang="en-US" altLang="zh-TW" dirty="0"/>
              <a:t>s</a:t>
            </a:r>
            <a:r>
              <a:rPr lang="zh-TW" dirty="0"/>
              <a:t> using </a:t>
            </a:r>
            <a:r>
              <a:rPr lang="zh-TW" dirty="0">
                <a:solidFill>
                  <a:srgbClr val="9900FF"/>
                </a:solidFill>
              </a:rPr>
              <a:t>affine translation</a:t>
            </a:r>
            <a:r>
              <a:rPr lang="zh-TW" dirty="0"/>
              <a:t> to move the origin </a:t>
            </a:r>
            <a:r>
              <a:rPr lang="zh-TW" dirty="0">
                <a:solidFill>
                  <a:srgbClr val="FF0000"/>
                </a:solidFill>
              </a:rPr>
              <a:t>O</a:t>
            </a:r>
            <a:r>
              <a:rPr lang="zh-TW" dirty="0"/>
              <a:t> to </a:t>
            </a:r>
            <a:r>
              <a:rPr lang="zh-TW" dirty="0">
                <a:solidFill>
                  <a:srgbClr val="0000FF"/>
                </a:solidFill>
              </a:rPr>
              <a:t>C1’</a:t>
            </a:r>
            <a:r>
              <a:rPr lang="zh-TW" dirty="0"/>
              <a:t>.  </a:t>
            </a:r>
            <a:br>
              <a:rPr lang="zh-TW" dirty="0"/>
            </a:br>
            <a:r>
              <a:rPr lang="zh-TW" dirty="0"/>
              <a:t>This way give</a:t>
            </a:r>
            <a:r>
              <a:rPr lang="en-US" altLang="zh-TW" dirty="0"/>
              <a:t>s</a:t>
            </a:r>
            <a:r>
              <a:rPr lang="zh-TW" dirty="0"/>
              <a:t> some space to im</a:t>
            </a:r>
            <a:r>
              <a:rPr lang="en-US" altLang="zh-TW" dirty="0"/>
              <a:t>ag</a:t>
            </a:r>
            <a:r>
              <a:rPr lang="zh-TW" dirty="0"/>
              <a:t>e1 and it’s easier to combine </a:t>
            </a:r>
            <a:r>
              <a:rPr lang="en-US" altLang="zh-TW" dirty="0"/>
              <a:t>them</a:t>
            </a:r>
            <a:r>
              <a:rPr lang="zh-TW" dirty="0"/>
              <a:t> in </a:t>
            </a:r>
            <a:r>
              <a:rPr lang="en-US" altLang="zh-TW" dirty="0"/>
              <a:t>same</a:t>
            </a:r>
            <a:r>
              <a:rPr lang="zh-TW" dirty="0"/>
              <a:t> image size.</a:t>
            </a:r>
            <a:endParaRPr dirty="0"/>
          </a:p>
          <a:p>
            <a:pPr marL="177800" lvl="0" indent="-152400" algn="l" rtl="0">
              <a:spcBef>
                <a:spcPts val="0"/>
              </a:spcBef>
              <a:spcAft>
                <a:spcPts val="0"/>
              </a:spcAft>
              <a:buClr>
                <a:srgbClr val="FF0000"/>
              </a:buClr>
              <a:buSzPts val="1800"/>
              <a:buChar char="•"/>
            </a:pPr>
            <a:r>
              <a:rPr lang="zh-TW" dirty="0">
                <a:solidFill>
                  <a:srgbClr val="FF0000"/>
                </a:solidFill>
              </a:rPr>
              <a:t>For image1 your homograhpy matrix(H)</a:t>
            </a:r>
            <a:r>
              <a:rPr lang="en-US" altLang="zh-TW" dirty="0">
                <a:solidFill>
                  <a:srgbClr val="FF0000"/>
                </a:solidFill>
              </a:rPr>
              <a:t>s</a:t>
            </a:r>
            <a:r>
              <a:rPr lang="zh-TW" dirty="0">
                <a:solidFill>
                  <a:srgbClr val="FF0000"/>
                </a:solidFill>
              </a:rPr>
              <a:t> need multiply translation matrix (A) </a:t>
            </a:r>
            <a:r>
              <a:rPr lang="zh-TW" dirty="0"/>
              <a:t>because we translate the perspective of image2</a:t>
            </a:r>
            <a:endParaRPr dirty="0"/>
          </a:p>
          <a:p>
            <a:pPr marL="177800" lvl="0" indent="-152400" algn="l" rtl="0">
              <a:spcBef>
                <a:spcPts val="0"/>
              </a:spcBef>
              <a:spcAft>
                <a:spcPts val="0"/>
              </a:spcAft>
              <a:buSzPts val="1800"/>
              <a:buChar char="•"/>
            </a:pPr>
            <a:r>
              <a:rPr lang="zh-TW" dirty="0"/>
              <a:t>For image2 you can directly warp with </a:t>
            </a:r>
            <a:r>
              <a:rPr lang="zh-TW" dirty="0">
                <a:solidFill>
                  <a:srgbClr val="FF0000"/>
                </a:solidFill>
              </a:rPr>
              <a:t>affine translation matrix(A)</a:t>
            </a:r>
            <a:endParaRPr dirty="0">
              <a:solidFill>
                <a:srgbClr val="FF0000"/>
              </a:solidFill>
            </a:endParaRPr>
          </a:p>
        </p:txBody>
      </p:sp>
      <p:grpSp>
        <p:nvGrpSpPr>
          <p:cNvPr id="310" name="Google Shape;310;p39"/>
          <p:cNvGrpSpPr/>
          <p:nvPr/>
        </p:nvGrpSpPr>
        <p:grpSpPr>
          <a:xfrm>
            <a:off x="4900977" y="2935963"/>
            <a:ext cx="4082801" cy="2207536"/>
            <a:chOff x="586617" y="2202475"/>
            <a:chExt cx="6942358" cy="3726428"/>
          </a:xfrm>
        </p:grpSpPr>
        <p:grpSp>
          <p:nvGrpSpPr>
            <p:cNvPr id="311" name="Google Shape;311;p39"/>
            <p:cNvGrpSpPr/>
            <p:nvPr/>
          </p:nvGrpSpPr>
          <p:grpSpPr>
            <a:xfrm>
              <a:off x="586617" y="2202475"/>
              <a:ext cx="6942358" cy="3726428"/>
              <a:chOff x="764892" y="1899925"/>
              <a:chExt cx="6942358" cy="3726428"/>
            </a:xfrm>
          </p:grpSpPr>
          <p:grpSp>
            <p:nvGrpSpPr>
              <p:cNvPr id="312" name="Google Shape;312;p39"/>
              <p:cNvGrpSpPr/>
              <p:nvPr/>
            </p:nvGrpSpPr>
            <p:grpSpPr>
              <a:xfrm>
                <a:off x="764892" y="1899925"/>
                <a:ext cx="6942358" cy="3726428"/>
                <a:chOff x="764892" y="1899925"/>
                <a:chExt cx="6942358" cy="3726428"/>
              </a:xfrm>
            </p:grpSpPr>
            <p:sp>
              <p:nvSpPr>
                <p:cNvPr id="313" name="Google Shape;313;p39"/>
                <p:cNvSpPr/>
                <p:nvPr/>
              </p:nvSpPr>
              <p:spPr>
                <a:xfrm>
                  <a:off x="4311550" y="1899925"/>
                  <a:ext cx="3395700" cy="2336400"/>
                </a:xfrm>
                <a:prstGeom prst="rect">
                  <a:avLst/>
                </a:prstGeom>
                <a:noFill/>
                <a:ln w="9525" cap="flat" cmpd="sng">
                  <a:solidFill>
                    <a:srgbClr val="99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5126800" y="1899925"/>
                  <a:ext cx="2580300" cy="16893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9"/>
                <p:cNvGrpSpPr/>
                <p:nvPr/>
              </p:nvGrpSpPr>
              <p:grpSpPr>
                <a:xfrm>
                  <a:off x="1134700" y="2126875"/>
                  <a:ext cx="4967025" cy="2118000"/>
                  <a:chOff x="1134700" y="2126875"/>
                  <a:chExt cx="4967025" cy="2118000"/>
                </a:xfrm>
              </p:grpSpPr>
              <p:sp>
                <p:nvSpPr>
                  <p:cNvPr id="316" name="Google Shape;316;p39"/>
                  <p:cNvSpPr/>
                  <p:nvPr/>
                </p:nvSpPr>
                <p:spPr>
                  <a:xfrm>
                    <a:off x="1134700" y="2156275"/>
                    <a:ext cx="1512900" cy="20592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rot="5400000">
                    <a:off x="4151875" y="2295025"/>
                    <a:ext cx="2118000" cy="1781700"/>
                  </a:xfrm>
                  <a:prstGeom prst="trapezoid">
                    <a:avLst>
                      <a:gd name="adj" fmla="val 25000"/>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8" name="Google Shape;318;p39"/>
                  <p:cNvCxnSpPr>
                    <a:stCxn id="316" idx="3"/>
                    <a:endCxn id="317" idx="2"/>
                  </p:cNvCxnSpPr>
                  <p:nvPr/>
                </p:nvCxnSpPr>
                <p:spPr>
                  <a:xfrm>
                    <a:off x="2647600" y="3185875"/>
                    <a:ext cx="1672500" cy="0"/>
                  </a:xfrm>
                  <a:prstGeom prst="straightConnector1">
                    <a:avLst/>
                  </a:prstGeom>
                  <a:noFill/>
                  <a:ln w="28575" cap="flat" cmpd="sng">
                    <a:solidFill>
                      <a:schemeClr val="dk2"/>
                    </a:solidFill>
                    <a:prstDash val="solid"/>
                    <a:round/>
                    <a:headEnd type="none" w="med" len="med"/>
                    <a:tailEnd type="triangle" w="med" len="med"/>
                  </a:ln>
                </p:spPr>
              </p:cxnSp>
              <p:sp>
                <p:nvSpPr>
                  <p:cNvPr id="319" name="Google Shape;319;p39"/>
                  <p:cNvSpPr txBox="1"/>
                  <p:nvPr/>
                </p:nvSpPr>
                <p:spPr>
                  <a:xfrm>
                    <a:off x="2993318" y="2478017"/>
                    <a:ext cx="981000" cy="77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A*H </a:t>
                    </a:r>
                    <a:endParaRPr sz="1800">
                      <a:solidFill>
                        <a:srgbClr val="FF0000"/>
                      </a:solidFill>
                      <a:latin typeface="Calibri"/>
                      <a:ea typeface="Calibri"/>
                      <a:cs typeface="Calibri"/>
                      <a:sym typeface="Calibri"/>
                    </a:endParaRPr>
                  </a:p>
                </p:txBody>
              </p:sp>
            </p:grpSp>
            <p:sp>
              <p:nvSpPr>
                <p:cNvPr id="320" name="Google Shape;320;p39"/>
                <p:cNvSpPr txBox="1"/>
                <p:nvPr/>
              </p:nvSpPr>
              <p:spPr>
                <a:xfrm>
                  <a:off x="764892" y="4379253"/>
                  <a:ext cx="1672500" cy="12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sp>
              <p:nvSpPr>
                <p:cNvPr id="321" name="Google Shape;321;p39"/>
                <p:cNvSpPr txBox="1"/>
                <p:nvPr/>
              </p:nvSpPr>
              <p:spPr>
                <a:xfrm>
                  <a:off x="3846148" y="4379253"/>
                  <a:ext cx="2030400" cy="12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0000FF"/>
                      </a:solidFill>
                      <a:latin typeface="Calibri"/>
                      <a:ea typeface="Calibri"/>
                      <a:cs typeface="Calibri"/>
                      <a:sym typeface="Calibri"/>
                    </a:rPr>
                    <a:t>C1’ (x1’,y1’)</a:t>
                  </a:r>
                  <a:endParaRPr sz="1800">
                    <a:solidFill>
                      <a:srgbClr val="0000FF"/>
                    </a:solidFill>
                    <a:latin typeface="Calibri"/>
                    <a:ea typeface="Calibri"/>
                    <a:cs typeface="Calibri"/>
                    <a:sym typeface="Calibri"/>
                  </a:endParaRPr>
                </a:p>
              </p:txBody>
            </p:sp>
          </p:grpSp>
          <p:sp>
            <p:nvSpPr>
              <p:cNvPr id="322" name="Google Shape;322;p39"/>
              <p:cNvSpPr txBox="1"/>
              <p:nvPr/>
            </p:nvSpPr>
            <p:spPr>
              <a:xfrm>
                <a:off x="5126773" y="2954300"/>
                <a:ext cx="1781700" cy="77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O (0 , 0)</a:t>
                </a:r>
                <a:endParaRPr sz="1800">
                  <a:solidFill>
                    <a:srgbClr val="FF0000"/>
                  </a:solidFill>
                  <a:latin typeface="Calibri"/>
                  <a:ea typeface="Calibri"/>
                  <a:cs typeface="Calibri"/>
                  <a:sym typeface="Calibri"/>
                </a:endParaRPr>
              </a:p>
            </p:txBody>
          </p:sp>
        </p:grpSp>
        <p:sp>
          <p:nvSpPr>
            <p:cNvPr id="323" name="Google Shape;323;p39"/>
            <p:cNvSpPr/>
            <p:nvPr/>
          </p:nvSpPr>
          <p:spPr>
            <a:xfrm>
              <a:off x="4059425" y="4437925"/>
              <a:ext cx="168000" cy="1512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875300" y="4437925"/>
              <a:ext cx="168000" cy="151200"/>
            </a:xfrm>
            <a:prstGeom prst="ellipse">
              <a:avLst/>
            </a:pr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5" name="Google Shape;325;p39"/>
            <p:cNvSpPr/>
            <p:nvPr/>
          </p:nvSpPr>
          <p:spPr>
            <a:xfrm>
              <a:off x="4874650" y="3799275"/>
              <a:ext cx="168000" cy="1512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6" name="Google Shape;326;p39"/>
          <p:cNvCxnSpPr>
            <a:stCxn id="325" idx="3"/>
            <a:endCxn id="323" idx="7"/>
          </p:cNvCxnSpPr>
          <p:nvPr/>
        </p:nvCxnSpPr>
        <p:spPr>
          <a:xfrm flipH="1">
            <a:off x="7027738" y="3958361"/>
            <a:ext cx="409500" cy="315000"/>
          </a:xfrm>
          <a:prstGeom prst="straightConnector1">
            <a:avLst/>
          </a:prstGeom>
          <a:noFill/>
          <a:ln w="38100" cap="flat" cmpd="sng">
            <a:solidFill>
              <a:srgbClr val="FF0000"/>
            </a:solidFill>
            <a:prstDash val="solid"/>
            <a:round/>
            <a:headEnd type="none" w="med" len="med"/>
            <a:tailEnd type="triangle" w="med" len="med"/>
          </a:ln>
        </p:spPr>
      </p:cxnSp>
      <p:grpSp>
        <p:nvGrpSpPr>
          <p:cNvPr id="327" name="Google Shape;327;p39"/>
          <p:cNvGrpSpPr/>
          <p:nvPr/>
        </p:nvGrpSpPr>
        <p:grpSpPr>
          <a:xfrm>
            <a:off x="109326" y="3485475"/>
            <a:ext cx="4001899" cy="752475"/>
            <a:chOff x="512775" y="3113650"/>
            <a:chExt cx="3546525" cy="752475"/>
          </a:xfrm>
        </p:grpSpPr>
        <p:pic>
          <p:nvPicPr>
            <p:cNvPr id="328" name="Google Shape;328;p39"/>
            <p:cNvPicPr preferRelativeResize="0"/>
            <p:nvPr/>
          </p:nvPicPr>
          <p:blipFill>
            <a:blip r:embed="rId3">
              <a:alphaModFix/>
            </a:blip>
            <a:stretch>
              <a:fillRect/>
            </a:stretch>
          </p:blipFill>
          <p:spPr>
            <a:xfrm>
              <a:off x="3125850" y="3113650"/>
              <a:ext cx="933450" cy="752475"/>
            </a:xfrm>
            <a:prstGeom prst="rect">
              <a:avLst/>
            </a:prstGeom>
            <a:noFill/>
            <a:ln>
              <a:noFill/>
            </a:ln>
          </p:spPr>
        </p:pic>
        <p:sp>
          <p:nvSpPr>
            <p:cNvPr id="329" name="Google Shape;329;p39"/>
            <p:cNvSpPr txBox="1"/>
            <p:nvPr/>
          </p:nvSpPr>
          <p:spPr>
            <a:xfrm>
              <a:off x="512775" y="3259050"/>
              <a:ext cx="2681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9900FF"/>
                  </a:solidFill>
                  <a:latin typeface="Calibri"/>
                  <a:ea typeface="Calibri"/>
                  <a:cs typeface="Calibri"/>
                  <a:sym typeface="Calibri"/>
                </a:rPr>
                <a:t>Affine translation matrix (A) = </a:t>
              </a:r>
              <a:endParaRPr sz="1800">
                <a:solidFill>
                  <a:srgbClr val="9900FF"/>
                </a:solidFill>
                <a:latin typeface="Calibri"/>
                <a:ea typeface="Calibri"/>
                <a:cs typeface="Calibri"/>
                <a:sym typeface="Calibri"/>
              </a:endParaRPr>
            </a:p>
          </p:txBody>
        </p:sp>
      </p:grpSp>
      <p:grpSp>
        <p:nvGrpSpPr>
          <p:cNvPr id="330" name="Google Shape;330;p39"/>
          <p:cNvGrpSpPr/>
          <p:nvPr/>
        </p:nvGrpSpPr>
        <p:grpSpPr>
          <a:xfrm>
            <a:off x="193375" y="4199475"/>
            <a:ext cx="3395400" cy="831300"/>
            <a:chOff x="176575" y="4275125"/>
            <a:chExt cx="3395400" cy="831300"/>
          </a:xfrm>
        </p:grpSpPr>
        <p:sp>
          <p:nvSpPr>
            <p:cNvPr id="331" name="Google Shape;331;p39"/>
            <p:cNvSpPr txBox="1"/>
            <p:nvPr/>
          </p:nvSpPr>
          <p:spPr>
            <a:xfrm>
              <a:off x="176575" y="4275125"/>
              <a:ext cx="3395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In this case </a:t>
              </a:r>
              <a:br>
                <a:rPr lang="zh-TW">
                  <a:latin typeface="Calibri"/>
                  <a:ea typeface="Calibri"/>
                  <a:cs typeface="Calibri"/>
                  <a:sym typeface="Calibri"/>
                </a:rPr>
              </a:br>
              <a:r>
                <a:rPr lang="zh-TW">
                  <a:latin typeface="Calibri"/>
                  <a:ea typeface="Calibri"/>
                  <a:cs typeface="Calibri"/>
                  <a:sym typeface="Calibri"/>
                </a:rPr>
                <a:t>Because origin moves to down left,  </a:t>
              </a:r>
              <a:endParaRPr>
                <a:latin typeface="Calibri"/>
                <a:ea typeface="Calibri"/>
                <a:cs typeface="Calibri"/>
                <a:sym typeface="Calibri"/>
              </a:endParaRPr>
            </a:p>
            <a:p>
              <a:pPr marL="0" lvl="0" indent="0" algn="l" rtl="0">
                <a:spcBef>
                  <a:spcPts val="0"/>
                </a:spcBef>
                <a:spcAft>
                  <a:spcPts val="0"/>
                </a:spcAft>
                <a:buNone/>
              </a:pPr>
              <a:r>
                <a:rPr lang="zh-TW">
                  <a:latin typeface="Calibri"/>
                  <a:ea typeface="Calibri"/>
                  <a:cs typeface="Calibri"/>
                  <a:sym typeface="Calibri"/>
                </a:rPr>
                <a:t>image2 needs move to top right relatively</a:t>
              </a:r>
              <a:endParaRPr>
                <a:latin typeface="Calibri"/>
                <a:ea typeface="Calibri"/>
                <a:cs typeface="Calibri"/>
                <a:sym typeface="Calibri"/>
              </a:endParaRPr>
            </a:p>
          </p:txBody>
        </p:sp>
        <p:pic>
          <p:nvPicPr>
            <p:cNvPr id="332" name="Google Shape;332;p39" descr="\Delta x = -x1^{'},\Delta y = -y1^{'}" title="MathEquation,#000000"/>
            <p:cNvPicPr preferRelativeResize="0"/>
            <p:nvPr/>
          </p:nvPicPr>
          <p:blipFill>
            <a:blip r:embed="rId4">
              <a:alphaModFix/>
            </a:blip>
            <a:stretch>
              <a:fillRect/>
            </a:stretch>
          </p:blipFill>
          <p:spPr>
            <a:xfrm>
              <a:off x="1126200" y="4328275"/>
              <a:ext cx="2322286" cy="3048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a:t>4. Stitching image - more detail</a:t>
            </a:r>
            <a:endParaRPr sz="3600" b="1">
              <a:latin typeface="Calibri"/>
              <a:ea typeface="Calibri"/>
              <a:cs typeface="Calibri"/>
              <a:sym typeface="Calibri"/>
            </a:endParaRPr>
          </a:p>
        </p:txBody>
      </p:sp>
      <p:sp>
        <p:nvSpPr>
          <p:cNvPr id="338" name="Google Shape;338;p4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177800" lvl="0" indent="-171450" algn="l" rtl="0">
              <a:spcBef>
                <a:spcPts val="0"/>
              </a:spcBef>
              <a:spcAft>
                <a:spcPts val="0"/>
              </a:spcAft>
              <a:buSzPts val="2100"/>
              <a:buChar char="•"/>
            </a:pPr>
            <a:r>
              <a:rPr lang="zh-TW"/>
              <a:t> Example for image1 applys perspective transformation</a:t>
            </a:r>
            <a:endParaRPr>
              <a:solidFill>
                <a:srgbClr val="FF0000"/>
              </a:solidFill>
            </a:endParaRPr>
          </a:p>
        </p:txBody>
      </p:sp>
      <p:pic>
        <p:nvPicPr>
          <p:cNvPr id="339" name="Google Shape;339;p40"/>
          <p:cNvPicPr preferRelativeResize="0"/>
          <p:nvPr/>
        </p:nvPicPr>
        <p:blipFill>
          <a:blip r:embed="rId3">
            <a:alphaModFix/>
          </a:blip>
          <a:stretch>
            <a:fillRect/>
          </a:stretch>
        </p:blipFill>
        <p:spPr>
          <a:xfrm>
            <a:off x="953900" y="1768244"/>
            <a:ext cx="4187197" cy="206081"/>
          </a:xfrm>
          <a:prstGeom prst="rect">
            <a:avLst/>
          </a:prstGeom>
          <a:noFill/>
          <a:ln>
            <a:noFill/>
          </a:ln>
        </p:spPr>
      </p:pic>
      <p:grpSp>
        <p:nvGrpSpPr>
          <p:cNvPr id="340" name="Google Shape;340;p40"/>
          <p:cNvGrpSpPr/>
          <p:nvPr/>
        </p:nvGrpSpPr>
        <p:grpSpPr>
          <a:xfrm>
            <a:off x="3889258" y="3013550"/>
            <a:ext cx="1365600" cy="508976"/>
            <a:chOff x="3775620" y="3005125"/>
            <a:chExt cx="1365600" cy="508976"/>
          </a:xfrm>
        </p:grpSpPr>
        <p:cxnSp>
          <p:nvCxnSpPr>
            <p:cNvPr id="341" name="Google Shape;341;p40"/>
            <p:cNvCxnSpPr>
              <a:cxnSpLocks/>
            </p:cNvCxnSpPr>
            <p:nvPr/>
          </p:nvCxnSpPr>
          <p:spPr>
            <a:xfrm>
              <a:off x="3775620" y="3514101"/>
              <a:ext cx="1365600" cy="0"/>
            </a:xfrm>
            <a:prstGeom prst="straightConnector1">
              <a:avLst/>
            </a:prstGeom>
            <a:noFill/>
            <a:ln w="28575" cap="flat" cmpd="sng">
              <a:solidFill>
                <a:schemeClr val="dk2"/>
              </a:solidFill>
              <a:prstDash val="solid"/>
              <a:round/>
              <a:headEnd type="none" w="med" len="med"/>
              <a:tailEnd type="triangle" w="med" len="med"/>
            </a:ln>
          </p:spPr>
        </p:cxnSp>
        <p:sp>
          <p:nvSpPr>
            <p:cNvPr id="344" name="Google Shape;344;p40"/>
            <p:cNvSpPr txBox="1"/>
            <p:nvPr/>
          </p:nvSpPr>
          <p:spPr>
            <a:xfrm>
              <a:off x="4185288" y="3005125"/>
              <a:ext cx="573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A*H </a:t>
              </a:r>
              <a:endParaRPr sz="1800">
                <a:solidFill>
                  <a:srgbClr val="FF0000"/>
                </a:solidFill>
                <a:latin typeface="Calibri"/>
                <a:ea typeface="Calibri"/>
                <a:cs typeface="Calibri"/>
                <a:sym typeface="Calibri"/>
              </a:endParaRPr>
            </a:p>
          </p:txBody>
        </p:sp>
      </p:grpSp>
      <p:pic>
        <p:nvPicPr>
          <p:cNvPr id="2" name="圖片 1">
            <a:extLst>
              <a:ext uri="{FF2B5EF4-FFF2-40B4-BE49-F238E27FC236}">
                <a16:creationId xmlns:a16="http://schemas.microsoft.com/office/drawing/2014/main" id="{58B7FA85-D879-4376-A580-46F98D4F4B21}"/>
              </a:ext>
            </a:extLst>
          </p:cNvPr>
          <p:cNvPicPr>
            <a:picLocks noChangeAspect="1"/>
          </p:cNvPicPr>
          <p:nvPr/>
        </p:nvPicPr>
        <p:blipFill>
          <a:blip r:embed="rId4"/>
          <a:stretch>
            <a:fillRect/>
          </a:stretch>
        </p:blipFill>
        <p:spPr>
          <a:xfrm>
            <a:off x="628650" y="2193237"/>
            <a:ext cx="3159859" cy="2367179"/>
          </a:xfrm>
          <a:prstGeom prst="rect">
            <a:avLst/>
          </a:prstGeom>
        </p:spPr>
      </p:pic>
      <p:pic>
        <p:nvPicPr>
          <p:cNvPr id="4" name="圖片 3">
            <a:extLst>
              <a:ext uri="{FF2B5EF4-FFF2-40B4-BE49-F238E27FC236}">
                <a16:creationId xmlns:a16="http://schemas.microsoft.com/office/drawing/2014/main" id="{E591DD88-218B-453C-BE5D-B2EEEF5003E2}"/>
              </a:ext>
            </a:extLst>
          </p:cNvPr>
          <p:cNvPicPr>
            <a:picLocks noChangeAspect="1"/>
          </p:cNvPicPr>
          <p:nvPr/>
        </p:nvPicPr>
        <p:blipFill>
          <a:blip r:embed="rId5"/>
          <a:stretch>
            <a:fillRect/>
          </a:stretch>
        </p:blipFill>
        <p:spPr>
          <a:xfrm>
            <a:off x="5453029" y="1871284"/>
            <a:ext cx="3303504" cy="295146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a:t>4. Stitching image - more detail</a:t>
            </a:r>
            <a:endParaRPr sz="3600" b="1">
              <a:latin typeface="Calibri"/>
              <a:ea typeface="Calibri"/>
              <a:cs typeface="Calibri"/>
              <a:sym typeface="Calibri"/>
            </a:endParaRPr>
          </a:p>
        </p:txBody>
      </p:sp>
      <p:sp>
        <p:nvSpPr>
          <p:cNvPr id="350" name="Google Shape;350;p41"/>
          <p:cNvSpPr txBox="1">
            <a:spLocks noGrp="1"/>
          </p:cNvSpPr>
          <p:nvPr>
            <p:ph type="body" idx="1"/>
          </p:nvPr>
        </p:nvSpPr>
        <p:spPr>
          <a:xfrm>
            <a:off x="628650" y="1167525"/>
            <a:ext cx="8103600" cy="3263400"/>
          </a:xfrm>
          <a:prstGeom prst="rect">
            <a:avLst/>
          </a:prstGeom>
        </p:spPr>
        <p:txBody>
          <a:bodyPr spcFirstLastPara="1" wrap="square" lIns="68575" tIns="34275" rIns="68575" bIns="34275" anchor="t" anchorCtr="0">
            <a:normAutofit/>
          </a:bodyPr>
          <a:lstStyle/>
          <a:p>
            <a:pPr marL="177800" lvl="0" indent="-171450" algn="l" rtl="0">
              <a:spcBef>
                <a:spcPts val="0"/>
              </a:spcBef>
              <a:spcAft>
                <a:spcPts val="0"/>
              </a:spcAft>
              <a:buSzPts val="2100"/>
              <a:buChar char="•"/>
            </a:pPr>
            <a:r>
              <a:rPr lang="zh-TW"/>
              <a:t>Example for using affine translation to move the image2 origin </a:t>
            </a:r>
            <a:r>
              <a:rPr lang="zh-TW">
                <a:solidFill>
                  <a:srgbClr val="FF0000"/>
                </a:solidFill>
              </a:rPr>
              <a:t>O</a:t>
            </a:r>
            <a:r>
              <a:rPr lang="zh-TW"/>
              <a:t> to </a:t>
            </a:r>
            <a:r>
              <a:rPr lang="zh-TW">
                <a:solidFill>
                  <a:srgbClr val="0000FF"/>
                </a:solidFill>
              </a:rPr>
              <a:t>C1’ </a:t>
            </a:r>
            <a:endParaRPr/>
          </a:p>
        </p:txBody>
      </p:sp>
      <p:pic>
        <p:nvPicPr>
          <p:cNvPr id="351" name="Google Shape;351;p41"/>
          <p:cNvPicPr preferRelativeResize="0"/>
          <p:nvPr/>
        </p:nvPicPr>
        <p:blipFill>
          <a:blip r:embed="rId3">
            <a:alphaModFix/>
          </a:blip>
          <a:stretch>
            <a:fillRect/>
          </a:stretch>
        </p:blipFill>
        <p:spPr>
          <a:xfrm>
            <a:off x="857324" y="1575100"/>
            <a:ext cx="4936274" cy="232425"/>
          </a:xfrm>
          <a:prstGeom prst="rect">
            <a:avLst/>
          </a:prstGeom>
          <a:noFill/>
          <a:ln>
            <a:noFill/>
          </a:ln>
        </p:spPr>
      </p:pic>
      <p:grpSp>
        <p:nvGrpSpPr>
          <p:cNvPr id="352" name="Google Shape;352;p41"/>
          <p:cNvGrpSpPr/>
          <p:nvPr/>
        </p:nvGrpSpPr>
        <p:grpSpPr>
          <a:xfrm>
            <a:off x="3683287" y="3099775"/>
            <a:ext cx="1310700" cy="461700"/>
            <a:chOff x="3622850" y="3099775"/>
            <a:chExt cx="1310700" cy="461700"/>
          </a:xfrm>
        </p:grpSpPr>
        <p:cxnSp>
          <p:nvCxnSpPr>
            <p:cNvPr id="353" name="Google Shape;353;p41"/>
            <p:cNvCxnSpPr>
              <a:cxnSpLocks/>
            </p:cNvCxnSpPr>
            <p:nvPr/>
          </p:nvCxnSpPr>
          <p:spPr>
            <a:xfrm>
              <a:off x="3622850" y="3527850"/>
              <a:ext cx="1310700" cy="0"/>
            </a:xfrm>
            <a:prstGeom prst="straightConnector1">
              <a:avLst/>
            </a:prstGeom>
            <a:noFill/>
            <a:ln w="28575" cap="flat" cmpd="sng">
              <a:solidFill>
                <a:schemeClr val="dk2"/>
              </a:solidFill>
              <a:prstDash val="solid"/>
              <a:round/>
              <a:headEnd type="none" w="med" len="med"/>
              <a:tailEnd type="triangle" w="med" len="med"/>
            </a:ln>
          </p:spPr>
        </p:cxnSp>
        <p:sp>
          <p:nvSpPr>
            <p:cNvPr id="356" name="Google Shape;356;p41"/>
            <p:cNvSpPr txBox="1"/>
            <p:nvPr/>
          </p:nvSpPr>
          <p:spPr>
            <a:xfrm>
              <a:off x="4129138" y="3099775"/>
              <a:ext cx="38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a:solidFill>
                    <a:srgbClr val="FF0000"/>
                  </a:solidFill>
                  <a:latin typeface="Calibri"/>
                  <a:ea typeface="Calibri"/>
                  <a:cs typeface="Calibri"/>
                  <a:sym typeface="Calibri"/>
                </a:rPr>
                <a:t>A</a:t>
              </a:r>
              <a:endParaRPr sz="1800">
                <a:solidFill>
                  <a:srgbClr val="FF0000"/>
                </a:solidFill>
                <a:latin typeface="Calibri"/>
                <a:ea typeface="Calibri"/>
                <a:cs typeface="Calibri"/>
                <a:sym typeface="Calibri"/>
              </a:endParaRPr>
            </a:p>
          </p:txBody>
        </p:sp>
      </p:grpSp>
      <p:pic>
        <p:nvPicPr>
          <p:cNvPr id="2" name="圖片 1">
            <a:extLst>
              <a:ext uri="{FF2B5EF4-FFF2-40B4-BE49-F238E27FC236}">
                <a16:creationId xmlns:a16="http://schemas.microsoft.com/office/drawing/2014/main" id="{3AC27EB7-CAD0-4331-80DC-99C1F65F50CD}"/>
              </a:ext>
            </a:extLst>
          </p:cNvPr>
          <p:cNvPicPr>
            <a:picLocks noChangeAspect="1"/>
          </p:cNvPicPr>
          <p:nvPr/>
        </p:nvPicPr>
        <p:blipFill>
          <a:blip r:embed="rId4"/>
          <a:stretch>
            <a:fillRect/>
          </a:stretch>
        </p:blipFill>
        <p:spPr>
          <a:xfrm>
            <a:off x="4993987" y="1933447"/>
            <a:ext cx="3521475" cy="3091912"/>
          </a:xfrm>
          <a:prstGeom prst="rect">
            <a:avLst/>
          </a:prstGeom>
        </p:spPr>
      </p:pic>
      <p:pic>
        <p:nvPicPr>
          <p:cNvPr id="4" name="圖片 3">
            <a:extLst>
              <a:ext uri="{FF2B5EF4-FFF2-40B4-BE49-F238E27FC236}">
                <a16:creationId xmlns:a16="http://schemas.microsoft.com/office/drawing/2014/main" id="{F74AD60A-13ED-40D2-AFF9-BD13CF64F47B}"/>
              </a:ext>
            </a:extLst>
          </p:cNvPr>
          <p:cNvPicPr>
            <a:picLocks noChangeAspect="1"/>
          </p:cNvPicPr>
          <p:nvPr/>
        </p:nvPicPr>
        <p:blipFill>
          <a:blip r:embed="rId5"/>
          <a:stretch>
            <a:fillRect/>
          </a:stretch>
        </p:blipFill>
        <p:spPr>
          <a:xfrm>
            <a:off x="433074" y="2241975"/>
            <a:ext cx="3445790" cy="2571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dirty="0">
                <a:latin typeface="Calibri"/>
                <a:ea typeface="Calibri"/>
                <a:cs typeface="Calibri"/>
                <a:sym typeface="Calibri"/>
              </a:rPr>
              <a:t>Requirements</a:t>
            </a:r>
            <a:endParaRPr sz="4800" b="1" dirty="0">
              <a:latin typeface="Calibri"/>
              <a:ea typeface="Calibri"/>
              <a:cs typeface="Calibri"/>
              <a:sym typeface="Calibri"/>
            </a:endParaRPr>
          </a:p>
        </p:txBody>
      </p:sp>
      <p:sp>
        <p:nvSpPr>
          <p:cNvPr id="362" name="Google Shape;362;p42"/>
          <p:cNvSpPr txBox="1">
            <a:spLocks noGrp="1"/>
          </p:cNvSpPr>
          <p:nvPr>
            <p:ph type="body" idx="1"/>
          </p:nvPr>
        </p:nvSpPr>
        <p:spPr>
          <a:xfrm>
            <a:off x="628650" y="1271456"/>
            <a:ext cx="7886700" cy="3598200"/>
          </a:xfrm>
          <a:prstGeom prst="rect">
            <a:avLst/>
          </a:prstGeom>
          <a:noFill/>
          <a:ln>
            <a:noFill/>
          </a:ln>
        </p:spPr>
        <p:txBody>
          <a:bodyPr spcFirstLastPara="1" wrap="square" lIns="68575" tIns="34275" rIns="68575" bIns="34275" anchor="t" anchorCtr="0">
            <a:normAutofit/>
          </a:bodyPr>
          <a:lstStyle/>
          <a:p>
            <a:pPr marL="177800" lvl="0" indent="-171450">
              <a:buSzPts val="2100"/>
            </a:pPr>
            <a:r>
              <a:rPr lang="zh-TW" dirty="0"/>
              <a:t>You are only allowed to use the function of OpenCV mentioned in previous slides. Please implement all (key point matching ,RANSAC , Homography </a:t>
            </a:r>
            <a:r>
              <a:rPr lang="en-US" altLang="zh-TW" dirty="0"/>
              <a:t>, cylindrical projections,</a:t>
            </a:r>
            <a:r>
              <a:rPr lang="zh-TW" dirty="0"/>
              <a:t>...) by youself</a:t>
            </a:r>
            <a:endParaRPr dirty="0"/>
          </a:p>
          <a:p>
            <a:pPr marL="520700" lvl="1" indent="-241300" algn="l" rtl="0">
              <a:spcBef>
                <a:spcPts val="400"/>
              </a:spcBef>
              <a:spcAft>
                <a:spcPts val="0"/>
              </a:spcAft>
              <a:buSzPts val="2400"/>
              <a:buChar char="•"/>
            </a:pPr>
            <a:r>
              <a:rPr lang="zh-TW" sz="2100" dirty="0"/>
              <a:t>For submission you can use : </a:t>
            </a:r>
            <a:endParaRPr sz="2100" dirty="0"/>
          </a:p>
          <a:p>
            <a:pPr marL="863600" lvl="2" indent="-196850" algn="l" rtl="0">
              <a:spcBef>
                <a:spcPts val="800"/>
              </a:spcBef>
              <a:spcAft>
                <a:spcPts val="0"/>
              </a:spcAft>
              <a:buClr>
                <a:srgbClr val="0000FF"/>
              </a:buClr>
              <a:buSzPts val="1700"/>
              <a:buChar char="•"/>
            </a:pPr>
            <a:r>
              <a:rPr lang="zh-TW" sz="1800" dirty="0">
                <a:solidFill>
                  <a:srgbClr val="0000FF"/>
                </a:solidFill>
              </a:rPr>
              <a:t>SIFT</a:t>
            </a:r>
            <a:endParaRPr sz="1800" dirty="0">
              <a:solidFill>
                <a:srgbClr val="0000FF"/>
              </a:solidFill>
            </a:endParaRPr>
          </a:p>
          <a:p>
            <a:pPr marL="520700" lvl="1" indent="-241300" algn="l" rtl="0">
              <a:spcBef>
                <a:spcPts val="400"/>
              </a:spcBef>
              <a:spcAft>
                <a:spcPts val="0"/>
              </a:spcAft>
              <a:buSzPts val="2400"/>
              <a:buChar char="•"/>
            </a:pPr>
            <a:r>
              <a:rPr lang="zh-TW" sz="2100" dirty="0"/>
              <a:t>For </a:t>
            </a:r>
            <a:r>
              <a:rPr lang="zh-TW" sz="2100" dirty="0">
                <a:solidFill>
                  <a:srgbClr val="FF0000"/>
                </a:solidFill>
              </a:rPr>
              <a:t>debugging</a:t>
            </a:r>
            <a:r>
              <a:rPr lang="zh-TW" sz="2100" dirty="0"/>
              <a:t> only:</a:t>
            </a:r>
            <a:endParaRPr sz="2100" dirty="0"/>
          </a:p>
          <a:p>
            <a:pPr marL="863600" lvl="2" indent="-196850" algn="l" rtl="0">
              <a:spcBef>
                <a:spcPts val="800"/>
              </a:spcBef>
              <a:spcAft>
                <a:spcPts val="0"/>
              </a:spcAft>
              <a:buSzPts val="1700"/>
              <a:buChar char="•"/>
            </a:pPr>
            <a:r>
              <a:rPr lang="zh-TW" sz="1800" dirty="0"/>
              <a:t>KNN match : </a:t>
            </a:r>
            <a:r>
              <a:rPr lang="zh-TW" sz="1800" dirty="0">
                <a:solidFill>
                  <a:srgbClr val="0000FF"/>
                </a:solidFill>
              </a:rPr>
              <a:t>BFMatcher</a:t>
            </a:r>
            <a:r>
              <a:rPr lang="zh-TW" sz="1800" dirty="0"/>
              <a:t>()</a:t>
            </a:r>
            <a:endParaRPr sz="1800" dirty="0"/>
          </a:p>
          <a:p>
            <a:pPr marL="863600" lvl="2" indent="-196850" algn="l" rtl="0">
              <a:spcBef>
                <a:spcPts val="800"/>
              </a:spcBef>
              <a:spcAft>
                <a:spcPts val="0"/>
              </a:spcAft>
              <a:buSzPts val="1700"/>
              <a:buChar char="•"/>
            </a:pPr>
            <a:r>
              <a:rPr lang="zh-TW" sz="1800" dirty="0"/>
              <a:t>Homography : </a:t>
            </a:r>
            <a:r>
              <a:rPr lang="zh-TW" sz="1800" dirty="0">
                <a:solidFill>
                  <a:srgbClr val="0000FF"/>
                </a:solidFill>
              </a:rPr>
              <a:t>findHomography</a:t>
            </a:r>
            <a:r>
              <a:rPr lang="zh-TW" sz="1800" dirty="0"/>
              <a:t>()</a:t>
            </a:r>
            <a:endParaRPr sz="1800" dirty="0"/>
          </a:p>
          <a:p>
            <a:pPr marL="177800" lvl="0" indent="-171450" algn="l" rtl="0">
              <a:lnSpc>
                <a:spcPct val="90000"/>
              </a:lnSpc>
              <a:spcBef>
                <a:spcPts val="800"/>
              </a:spcBef>
              <a:spcAft>
                <a:spcPts val="0"/>
              </a:spcAft>
              <a:buClr>
                <a:schemeClr val="dk1"/>
              </a:buClr>
              <a:buSzPts val="2100"/>
              <a:buChar char="•"/>
            </a:pPr>
            <a:r>
              <a:rPr lang="zh-TW" dirty="0"/>
              <a:t>But there is no limitation of “</a:t>
            </a:r>
            <a:r>
              <a:rPr lang="zh-TW" dirty="0">
                <a:solidFill>
                  <a:srgbClr val="FF0000"/>
                </a:solidFill>
              </a:rPr>
              <a:t>image stitching</a:t>
            </a:r>
            <a:r>
              <a:rPr lang="zh-TW" dirty="0"/>
              <a:t>” </a:t>
            </a:r>
            <a:r>
              <a:rPr lang="zh-TW" dirty="0">
                <a:solidFill>
                  <a:srgbClr val="FF0000"/>
                </a:solidFill>
              </a:rPr>
              <a:t>only</a:t>
            </a:r>
            <a:br>
              <a:rPr lang="zh-TW" dirty="0"/>
            </a:br>
            <a:r>
              <a:rPr lang="zh-TW" dirty="0"/>
              <a:t>(You can use any function provided by OpenCV)</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4"/>
          <p:cNvSpPr txBox="1">
            <a:spLocks noGrp="1"/>
          </p:cNvSpPr>
          <p:nvPr>
            <p:ph type="title"/>
          </p:nvPr>
        </p:nvSpPr>
        <p:spPr>
          <a:xfrm>
            <a:off x="628650" y="10609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7200"/>
              <a:buFont typeface="Calibri"/>
              <a:buNone/>
            </a:pPr>
            <a:r>
              <a:rPr lang="zh-TW" sz="4800" b="1">
                <a:latin typeface="Calibri"/>
                <a:ea typeface="Calibri"/>
                <a:cs typeface="Calibri"/>
                <a:sym typeface="Calibri"/>
              </a:rPr>
              <a:t>Grading</a:t>
            </a:r>
            <a:endParaRPr sz="4800" b="1">
              <a:latin typeface="Calibri"/>
              <a:ea typeface="Calibri"/>
              <a:cs typeface="Calibri"/>
              <a:sym typeface="Calibri"/>
            </a:endParaRPr>
          </a:p>
        </p:txBody>
      </p:sp>
      <p:sp>
        <p:nvSpPr>
          <p:cNvPr id="375" name="Google Shape;375;p44"/>
          <p:cNvSpPr txBox="1">
            <a:spLocks noGrp="1"/>
          </p:cNvSpPr>
          <p:nvPr>
            <p:ph type="body" idx="1"/>
          </p:nvPr>
        </p:nvSpPr>
        <p:spPr>
          <a:xfrm>
            <a:off x="628500" y="908764"/>
            <a:ext cx="8515500" cy="4234735"/>
          </a:xfrm>
          <a:prstGeom prst="rect">
            <a:avLst/>
          </a:prstGeom>
          <a:noFill/>
          <a:ln>
            <a:noFill/>
          </a:ln>
        </p:spPr>
        <p:txBody>
          <a:bodyPr spcFirstLastPara="1" wrap="square" lIns="68575" tIns="34275" rIns="68575" bIns="34275" anchor="t" anchorCtr="0">
            <a:noAutofit/>
          </a:bodyPr>
          <a:lstStyle/>
          <a:p>
            <a:pPr marL="0" lvl="0" indent="0">
              <a:lnSpc>
                <a:spcPct val="110000"/>
              </a:lnSpc>
              <a:spcBef>
                <a:spcPts val="0"/>
              </a:spcBef>
              <a:buClr>
                <a:srgbClr val="00B0F0"/>
              </a:buClr>
              <a:buSzPts val="2100"/>
              <a:buNone/>
            </a:pPr>
            <a:r>
              <a:rPr lang="en-US" altLang="zh-TW" sz="1600" dirty="0">
                <a:solidFill>
                  <a:srgbClr val="00B0F0"/>
                </a:solidFill>
              </a:rPr>
              <a:t>5</a:t>
            </a:r>
            <a:r>
              <a:rPr lang="zh-TW" sz="1600" dirty="0">
                <a:solidFill>
                  <a:srgbClr val="00B0F0"/>
                </a:solidFill>
              </a:rPr>
              <a:t>0%  </a:t>
            </a:r>
            <a:r>
              <a:rPr lang="en-US" altLang="zh-TW" sz="1800" b="1" dirty="0"/>
              <a:t>Image stitching</a:t>
            </a:r>
          </a:p>
          <a:p>
            <a:pPr marL="742950" lvl="1" indent="-285750">
              <a:lnSpc>
                <a:spcPct val="110000"/>
              </a:lnSpc>
              <a:spcBef>
                <a:spcPts val="0"/>
              </a:spcBef>
              <a:buClr>
                <a:srgbClr val="00B0F0"/>
              </a:buClr>
              <a:buSzPts val="2100"/>
              <a:buFont typeface="Arial" panose="020B0604020202020204" pitchFamily="34" charset="0"/>
              <a:buChar char="•"/>
            </a:pPr>
            <a:r>
              <a:rPr lang="zh-TW" sz="1400" dirty="0"/>
              <a:t>SIFT (10%)</a:t>
            </a:r>
            <a:endParaRPr sz="1400" dirty="0"/>
          </a:p>
          <a:p>
            <a:pPr marL="742950" lvl="1" indent="-285750">
              <a:lnSpc>
                <a:spcPct val="110000"/>
              </a:lnSpc>
              <a:spcBef>
                <a:spcPts val="0"/>
              </a:spcBef>
              <a:buClr>
                <a:srgbClr val="00B0F0"/>
              </a:buClr>
              <a:buSzPts val="2100"/>
              <a:buFont typeface="Arial" panose="020B0604020202020204" pitchFamily="34" charset="0"/>
              <a:buChar char="•"/>
            </a:pPr>
            <a:r>
              <a:rPr lang="zh-TW" sz="1400" dirty="0"/>
              <a:t>KNN (10%)</a:t>
            </a:r>
            <a:endParaRPr sz="1400" dirty="0"/>
          </a:p>
          <a:p>
            <a:pPr marL="742950" lvl="1" indent="-285750">
              <a:lnSpc>
                <a:spcPct val="110000"/>
              </a:lnSpc>
              <a:spcBef>
                <a:spcPts val="0"/>
              </a:spcBef>
              <a:buClr>
                <a:srgbClr val="00B0F0"/>
              </a:buClr>
              <a:buSzPts val="2100"/>
              <a:buFont typeface="Arial" panose="020B0604020202020204" pitchFamily="34" charset="0"/>
              <a:buChar char="•"/>
            </a:pPr>
            <a:r>
              <a:rPr lang="zh-TW" sz="1400" dirty="0"/>
              <a:t>RANSAC (1</a:t>
            </a:r>
            <a:r>
              <a:rPr lang="en-US" altLang="zh-TW" sz="1400" dirty="0"/>
              <a:t>5</a:t>
            </a:r>
            <a:r>
              <a:rPr lang="zh-TW" sz="1400" dirty="0"/>
              <a:t>%)</a:t>
            </a:r>
            <a:endParaRPr sz="1400" dirty="0"/>
          </a:p>
          <a:p>
            <a:pPr marL="742950" lvl="1" indent="-285750">
              <a:lnSpc>
                <a:spcPct val="110000"/>
              </a:lnSpc>
              <a:spcBef>
                <a:spcPts val="0"/>
              </a:spcBef>
              <a:buClr>
                <a:srgbClr val="00B0F0"/>
              </a:buClr>
              <a:buSzPts val="2100"/>
              <a:buFont typeface="Arial" panose="020B0604020202020204" pitchFamily="34" charset="0"/>
              <a:buChar char="•"/>
            </a:pPr>
            <a:r>
              <a:rPr lang="zh-TW" sz="1400" dirty="0"/>
              <a:t>Homography (1</a:t>
            </a:r>
            <a:r>
              <a:rPr lang="en-US" altLang="zh-TW" sz="1400" dirty="0"/>
              <a:t>5</a:t>
            </a:r>
            <a:r>
              <a:rPr lang="zh-TW" sz="1400" dirty="0"/>
              <a:t>%)</a:t>
            </a:r>
            <a:endParaRPr sz="1400" dirty="0"/>
          </a:p>
          <a:p>
            <a:pPr marL="0" lvl="0" indent="0">
              <a:lnSpc>
                <a:spcPct val="110000"/>
              </a:lnSpc>
              <a:buClr>
                <a:srgbClr val="00B0F0"/>
              </a:buClr>
              <a:buSzPts val="2100"/>
              <a:buNone/>
            </a:pPr>
            <a:r>
              <a:rPr lang="zh-TW" sz="1600" dirty="0">
                <a:solidFill>
                  <a:srgbClr val="00B0F0"/>
                </a:solidFill>
              </a:rPr>
              <a:t>30%  </a:t>
            </a:r>
            <a:r>
              <a:rPr lang="zh-TW" sz="1600" b="1" dirty="0"/>
              <a:t>Report </a:t>
            </a:r>
            <a:r>
              <a:rPr lang="zh-TW" sz="1600" dirty="0"/>
              <a:t>(</a:t>
            </a:r>
            <a:r>
              <a:rPr lang="zh-TW" sz="1600" dirty="0">
                <a:solidFill>
                  <a:srgbClr val="FF0000"/>
                </a:solidFill>
              </a:rPr>
              <a:t>Don’t just paste the code with comment</a:t>
            </a:r>
            <a:r>
              <a:rPr lang="zh-TW" sz="1600" dirty="0"/>
              <a:t>)</a:t>
            </a:r>
            <a:br>
              <a:rPr lang="zh-TW" sz="1600" dirty="0"/>
            </a:br>
            <a:r>
              <a:rPr lang="zh-TW" sz="1600" dirty="0"/>
              <a:t>	</a:t>
            </a:r>
            <a:r>
              <a:rPr lang="zh-TW" sz="1600" dirty="0">
                <a:solidFill>
                  <a:srgbClr val="FF0000"/>
                </a:solidFill>
              </a:rPr>
              <a:t>1.</a:t>
            </a:r>
            <a:r>
              <a:rPr lang="en-US" altLang="zh-TW" sz="1600" dirty="0"/>
              <a:t>E</a:t>
            </a:r>
            <a:r>
              <a:rPr lang="zh-TW" sz="1600" dirty="0"/>
              <a:t>xplain your implementation </a:t>
            </a:r>
            <a:br>
              <a:rPr lang="zh-TW" sz="1600" dirty="0"/>
            </a:br>
            <a:r>
              <a:rPr lang="zh-TW" sz="1600" dirty="0"/>
              <a:t>	</a:t>
            </a:r>
            <a:r>
              <a:rPr lang="zh-TW" sz="1600" dirty="0">
                <a:solidFill>
                  <a:srgbClr val="FF0000"/>
                </a:solidFill>
              </a:rPr>
              <a:t>2.</a:t>
            </a:r>
            <a:r>
              <a:rPr lang="en-US" altLang="zh-TW" sz="1600" dirty="0">
                <a:solidFill>
                  <a:srgbClr val="000000"/>
                </a:solidFill>
              </a:rPr>
              <a:t>S</a:t>
            </a:r>
            <a:r>
              <a:rPr lang="zh-TW" sz="1600" dirty="0">
                <a:solidFill>
                  <a:srgbClr val="000000"/>
                </a:solidFill>
              </a:rPr>
              <a:t>how the </a:t>
            </a:r>
            <a:r>
              <a:rPr lang="zh-TW" sz="1600" dirty="0"/>
              <a:t>result of stitching</a:t>
            </a:r>
            <a:r>
              <a:rPr lang="en-US" altLang="zh-TW" sz="1600" dirty="0"/>
              <a:t> “Base” </a:t>
            </a:r>
            <a:r>
              <a:rPr lang="zh-TW" sz="1600" dirty="0"/>
              <a:t>images</a:t>
            </a:r>
            <a:r>
              <a:rPr lang="en-US" altLang="zh-TW" sz="1600" dirty="0"/>
              <a:t> (and “Challenge image” if you did that part).</a:t>
            </a:r>
            <a:br>
              <a:rPr lang="zh-TW" sz="1600" dirty="0"/>
            </a:br>
            <a:r>
              <a:rPr lang="zh-TW" sz="1600" dirty="0"/>
              <a:t>	</a:t>
            </a:r>
            <a:r>
              <a:rPr lang="zh-TW" sz="1600" dirty="0">
                <a:solidFill>
                  <a:srgbClr val="FF0000"/>
                </a:solidFill>
              </a:rPr>
              <a:t>3.</a:t>
            </a:r>
            <a:r>
              <a:rPr lang="en-US" altLang="zh-TW" sz="1600" dirty="0">
                <a:solidFill>
                  <a:schemeClr val="tx1"/>
                </a:solidFill>
              </a:rPr>
              <a:t>Discuss different blending method result.</a:t>
            </a:r>
            <a:r>
              <a:rPr lang="zh-TW" altLang="zh-TW" sz="1600" dirty="0">
                <a:solidFill>
                  <a:srgbClr val="FF0000"/>
                </a:solidFill>
              </a:rPr>
              <a:t> </a:t>
            </a:r>
            <a:endParaRPr lang="en-US" altLang="zh-TW" sz="1600" dirty="0">
              <a:solidFill>
                <a:srgbClr val="FF0000"/>
              </a:solidFill>
            </a:endParaRPr>
          </a:p>
          <a:p>
            <a:pPr marL="0" lvl="0" indent="0">
              <a:lnSpc>
                <a:spcPct val="110000"/>
              </a:lnSpc>
              <a:buClr>
                <a:srgbClr val="00B0F0"/>
              </a:buClr>
              <a:buSzPts val="2100"/>
              <a:buNone/>
            </a:pPr>
            <a:r>
              <a:rPr lang="en-US" altLang="zh-TW" sz="1600" dirty="0"/>
              <a:t>(The below</a:t>
            </a:r>
            <a:r>
              <a:rPr lang="en-US" altLang="zh-TW" sz="1600" b="1" dirty="0"/>
              <a:t> </a:t>
            </a:r>
            <a:r>
              <a:rPr lang="en-US" altLang="zh-TW" sz="1600" dirty="0">
                <a:solidFill>
                  <a:srgbClr val="FF0000"/>
                </a:solidFill>
              </a:rPr>
              <a:t>two</a:t>
            </a:r>
            <a:r>
              <a:rPr lang="en-US" altLang="zh-TW" sz="1600" b="1" dirty="0"/>
              <a:t> </a:t>
            </a:r>
            <a:r>
              <a:rPr lang="en-US" altLang="zh-TW" sz="1600" dirty="0"/>
              <a:t>part of grade you got may </a:t>
            </a:r>
            <a:r>
              <a:rPr lang="en-US" altLang="zh-TW" sz="1600" dirty="0">
                <a:solidFill>
                  <a:srgbClr val="FF0000"/>
                </a:solidFill>
              </a:rPr>
              <a:t>“vary”</a:t>
            </a:r>
            <a:r>
              <a:rPr lang="en-US" altLang="zh-TW" sz="1600" dirty="0"/>
              <a:t> according to the stitched image </a:t>
            </a:r>
            <a:r>
              <a:rPr lang="en-US" altLang="zh-TW" sz="1600" dirty="0">
                <a:solidFill>
                  <a:srgbClr val="FF0000"/>
                </a:solidFill>
              </a:rPr>
              <a:t>“</a:t>
            </a:r>
            <a:r>
              <a:rPr lang="en-US" altLang="zh-TW" sz="1600" b="1" dirty="0">
                <a:solidFill>
                  <a:srgbClr val="FF0000"/>
                </a:solidFill>
              </a:rPr>
              <a:t>quality</a:t>
            </a:r>
            <a:r>
              <a:rPr lang="en-US" altLang="zh-TW" sz="1600" dirty="0">
                <a:solidFill>
                  <a:srgbClr val="FF0000"/>
                </a:solidFill>
              </a:rPr>
              <a:t>”</a:t>
            </a:r>
            <a:r>
              <a:rPr lang="en-US" altLang="zh-TW" sz="1600" dirty="0">
                <a:solidFill>
                  <a:schemeClr val="tx1"/>
                </a:solidFill>
              </a:rPr>
              <a:t>, </a:t>
            </a:r>
            <a:r>
              <a:rPr lang="en-US" altLang="zh-TW" sz="1600" dirty="0"/>
              <a:t>methods you used, and so forth.)</a:t>
            </a:r>
            <a:endParaRPr sz="1600" dirty="0"/>
          </a:p>
          <a:p>
            <a:pPr marL="0" indent="0">
              <a:lnSpc>
                <a:spcPct val="110000"/>
              </a:lnSpc>
              <a:buClr>
                <a:srgbClr val="00B0F0"/>
              </a:buClr>
              <a:buSzPts val="2100"/>
              <a:buNone/>
            </a:pPr>
            <a:r>
              <a:rPr lang="en-US" altLang="zh-TW" sz="1600" dirty="0">
                <a:solidFill>
                  <a:srgbClr val="00B0F0"/>
                </a:solidFill>
              </a:rPr>
              <a:t>1</a:t>
            </a:r>
            <a:r>
              <a:rPr lang="zh-TW" sz="1600" dirty="0">
                <a:solidFill>
                  <a:srgbClr val="00B0F0"/>
                </a:solidFill>
              </a:rPr>
              <a:t>0%</a:t>
            </a:r>
            <a:r>
              <a:rPr lang="zh-TW" sz="1600" dirty="0"/>
              <a:t>  </a:t>
            </a:r>
            <a:r>
              <a:rPr lang="en-US" altLang="zh-TW" sz="1600" b="1" dirty="0"/>
              <a:t>Stitching</a:t>
            </a:r>
            <a:r>
              <a:rPr lang="zh-TW" sz="1600" b="1" dirty="0"/>
              <a:t> </a:t>
            </a:r>
            <a:r>
              <a:rPr lang="en-US" altLang="zh-TW" sz="1600" b="1" dirty="0">
                <a:solidFill>
                  <a:srgbClr val="FF0000"/>
                </a:solidFill>
              </a:rPr>
              <a:t>3</a:t>
            </a:r>
            <a:r>
              <a:rPr lang="zh-TW" sz="1600" b="1" dirty="0"/>
              <a:t> images </a:t>
            </a:r>
            <a:r>
              <a:rPr lang="zh-TW" sz="1600" dirty="0"/>
              <a:t>seamlessly with blending </a:t>
            </a:r>
            <a:r>
              <a:rPr lang="en-US" altLang="zh-TW" sz="1600" dirty="0"/>
              <a:t>and show result in report</a:t>
            </a:r>
          </a:p>
          <a:p>
            <a:pPr marL="0" indent="0">
              <a:lnSpc>
                <a:spcPct val="110000"/>
              </a:lnSpc>
              <a:buClr>
                <a:srgbClr val="00B0F0"/>
              </a:buClr>
              <a:buSzPts val="2100"/>
              <a:buNone/>
            </a:pPr>
            <a:r>
              <a:rPr lang="zh-TW" altLang="zh-TW" sz="1600" dirty="0">
                <a:solidFill>
                  <a:srgbClr val="00B0F0"/>
                </a:solidFill>
              </a:rPr>
              <a:t>10%  </a:t>
            </a:r>
            <a:r>
              <a:rPr lang="en-US" altLang="zh-TW" sz="1600" b="1" u="sng" dirty="0"/>
              <a:t>Challenging task</a:t>
            </a:r>
            <a:r>
              <a:rPr lang="en-US" altLang="zh-TW" sz="1600" dirty="0"/>
              <a:t>: stitching </a:t>
            </a:r>
            <a:r>
              <a:rPr lang="en-US" altLang="zh-TW" sz="1600" dirty="0">
                <a:solidFill>
                  <a:srgbClr val="FF0000"/>
                </a:solidFill>
              </a:rPr>
              <a:t>6 </a:t>
            </a:r>
            <a:r>
              <a:rPr lang="en-US" altLang="zh-TW" sz="1600" dirty="0">
                <a:solidFill>
                  <a:schemeClr val="tx1"/>
                </a:solidFill>
              </a:rPr>
              <a:t>modified photos with gain compensation method applied,</a:t>
            </a:r>
            <a:br>
              <a:rPr lang="en-US" altLang="zh-TW" sz="1600" dirty="0">
                <a:solidFill>
                  <a:schemeClr val="tx1"/>
                </a:solidFill>
              </a:rPr>
            </a:br>
            <a:r>
              <a:rPr lang="en-US" altLang="zh-TW" sz="1600" dirty="0">
                <a:solidFill>
                  <a:schemeClr val="tx1"/>
                </a:solidFill>
              </a:rPr>
              <a:t>		   and then showing the result in the report and explaining what you did.</a:t>
            </a:r>
            <a:br>
              <a:rPr lang="en-US" altLang="zh-TW" sz="1600" dirty="0"/>
            </a:b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628650" y="1546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7200"/>
              <a:buFont typeface="Calibri"/>
              <a:buNone/>
            </a:pPr>
            <a:r>
              <a:rPr lang="zh-TW" sz="4800" b="1">
                <a:latin typeface="Calibri"/>
                <a:ea typeface="Calibri"/>
                <a:cs typeface="Calibri"/>
                <a:sym typeface="Calibri"/>
              </a:rPr>
              <a:t>Deadline</a:t>
            </a:r>
            <a:endParaRPr sz="4800" b="1">
              <a:latin typeface="Calibri"/>
              <a:ea typeface="Calibri"/>
              <a:cs typeface="Calibri"/>
              <a:sym typeface="Calibri"/>
            </a:endParaRPr>
          </a:p>
        </p:txBody>
      </p:sp>
      <p:sp>
        <p:nvSpPr>
          <p:cNvPr id="381" name="Google Shape;381;p45"/>
          <p:cNvSpPr txBox="1">
            <a:spLocks noGrp="1"/>
          </p:cNvSpPr>
          <p:nvPr>
            <p:ph type="body" idx="1"/>
          </p:nvPr>
        </p:nvSpPr>
        <p:spPr>
          <a:xfrm>
            <a:off x="628650" y="1148850"/>
            <a:ext cx="7886700" cy="37200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zh-TW" dirty="0"/>
              <a:t>Deadline : </a:t>
            </a:r>
            <a:r>
              <a:rPr lang="zh-TW" dirty="0">
                <a:solidFill>
                  <a:srgbClr val="FF0000"/>
                </a:solidFill>
              </a:rPr>
              <a:t>202</a:t>
            </a:r>
            <a:r>
              <a:rPr lang="en-US" altLang="zh-TW" dirty="0">
                <a:solidFill>
                  <a:srgbClr val="FF0000"/>
                </a:solidFill>
              </a:rPr>
              <a:t>4</a:t>
            </a:r>
            <a:r>
              <a:rPr lang="zh-TW" dirty="0">
                <a:solidFill>
                  <a:srgbClr val="FF0000"/>
                </a:solidFill>
              </a:rPr>
              <a:t>/05/</a:t>
            </a:r>
            <a:r>
              <a:rPr lang="en-US" altLang="zh-TW" dirty="0">
                <a:solidFill>
                  <a:srgbClr val="FF0000"/>
                </a:solidFill>
              </a:rPr>
              <a:t>12</a:t>
            </a:r>
            <a:r>
              <a:rPr lang="zh-TW" dirty="0">
                <a:solidFill>
                  <a:srgbClr val="FF0000"/>
                </a:solidFill>
              </a:rPr>
              <a:t> (Mon.) 11:59 pm</a:t>
            </a:r>
            <a:endParaRPr dirty="0"/>
          </a:p>
          <a:p>
            <a:pPr marL="177800" lvl="0" indent="-171450" algn="l" rtl="0">
              <a:lnSpc>
                <a:spcPct val="90000"/>
              </a:lnSpc>
              <a:spcBef>
                <a:spcPts val="800"/>
              </a:spcBef>
              <a:spcAft>
                <a:spcPts val="0"/>
              </a:spcAft>
              <a:buClr>
                <a:schemeClr val="dk1"/>
              </a:buClr>
              <a:buSzPts val="2100"/>
              <a:buChar char="•"/>
            </a:pPr>
            <a:r>
              <a:rPr lang="zh-TW" dirty="0"/>
              <a:t>Please zip the all files and name it as {studentID}_HW2.zip : </a:t>
            </a:r>
            <a:br>
              <a:rPr lang="zh-TW" dirty="0"/>
            </a:br>
            <a:r>
              <a:rPr lang="zh-TW" dirty="0"/>
              <a:t>ex 31</a:t>
            </a:r>
            <a:r>
              <a:rPr lang="en-US" altLang="zh-TW" dirty="0"/>
              <a:t>2</a:t>
            </a:r>
            <a:r>
              <a:rPr lang="zh-TW" dirty="0"/>
              <a:t>55</a:t>
            </a:r>
            <a:r>
              <a:rPr lang="en-US" altLang="zh-TW" dirty="0"/>
              <a:t>0000</a:t>
            </a:r>
            <a:r>
              <a:rPr lang="zh-TW" dirty="0"/>
              <a:t>_HW2.zip (wrong file format may get </a:t>
            </a:r>
            <a:r>
              <a:rPr lang="zh-TW" dirty="0">
                <a:solidFill>
                  <a:srgbClr val="FF0000"/>
                </a:solidFill>
              </a:rPr>
              <a:t>-</a:t>
            </a:r>
            <a:r>
              <a:rPr lang="en-US" altLang="zh-TW" dirty="0">
                <a:solidFill>
                  <a:srgbClr val="FF0000"/>
                </a:solidFill>
              </a:rPr>
              <a:t>10</a:t>
            </a:r>
            <a:r>
              <a:rPr lang="zh-TW" dirty="0">
                <a:solidFill>
                  <a:srgbClr val="FF0000"/>
                </a:solidFill>
              </a:rPr>
              <a:t>%</a:t>
            </a:r>
            <a:r>
              <a:rPr lang="zh-TW" dirty="0"/>
              <a:t> panelty)</a:t>
            </a:r>
            <a:endParaRPr dirty="0"/>
          </a:p>
          <a:p>
            <a:pPr marL="520700" lvl="1" indent="-177800" algn="l" rtl="0">
              <a:lnSpc>
                <a:spcPct val="90000"/>
              </a:lnSpc>
              <a:spcBef>
                <a:spcPts val="400"/>
              </a:spcBef>
              <a:spcAft>
                <a:spcPts val="0"/>
              </a:spcAft>
              <a:buClr>
                <a:schemeClr val="dk1"/>
              </a:buClr>
              <a:buSzPts val="1800"/>
              <a:buChar char="•"/>
            </a:pPr>
            <a:r>
              <a:rPr lang="zh-TW" dirty="0"/>
              <a:t>Zip file format:		</a:t>
            </a:r>
            <a:endParaRPr dirty="0"/>
          </a:p>
          <a:p>
            <a:pPr marL="863600" lvl="2" indent="-171450" algn="l" rtl="0">
              <a:lnSpc>
                <a:spcPct val="90000"/>
              </a:lnSpc>
              <a:spcBef>
                <a:spcPts val="400"/>
              </a:spcBef>
              <a:spcAft>
                <a:spcPts val="0"/>
              </a:spcAft>
              <a:buClr>
                <a:schemeClr val="dk1"/>
              </a:buClr>
              <a:buSzPts val="1500"/>
              <a:buChar char="•"/>
            </a:pPr>
            <a:r>
              <a:rPr lang="zh-TW" dirty="0"/>
              <a:t>1. {studentID}_report.pdf</a:t>
            </a:r>
            <a:endParaRPr dirty="0"/>
          </a:p>
          <a:p>
            <a:pPr marL="863600" lvl="2" indent="-171450" algn="l" rtl="0">
              <a:lnSpc>
                <a:spcPct val="90000"/>
              </a:lnSpc>
              <a:spcBef>
                <a:spcPts val="400"/>
              </a:spcBef>
              <a:spcAft>
                <a:spcPts val="0"/>
              </a:spcAft>
              <a:buClr>
                <a:schemeClr val="dk1"/>
              </a:buClr>
              <a:buSzPts val="1500"/>
              <a:buChar char="•"/>
            </a:pPr>
            <a:r>
              <a:rPr lang="zh-TW" dirty="0"/>
              <a:t>2. your code</a:t>
            </a:r>
            <a:endParaRPr dirty="0"/>
          </a:p>
          <a:p>
            <a:pPr marL="177800" lvl="0" indent="-165100" algn="l" rtl="0">
              <a:lnSpc>
                <a:spcPct val="90000"/>
              </a:lnSpc>
              <a:spcBef>
                <a:spcPts val="400"/>
              </a:spcBef>
              <a:spcAft>
                <a:spcPts val="0"/>
              </a:spcAft>
              <a:buSzPts val="1200"/>
              <a:buChar char="●"/>
            </a:pPr>
            <a:r>
              <a:rPr lang="zh-TW" dirty="0"/>
              <a:t>Penalty of </a:t>
            </a:r>
            <a:r>
              <a:rPr lang="en-US" altLang="zh-TW" dirty="0">
                <a:solidFill>
                  <a:srgbClr val="FF0000"/>
                </a:solidFill>
              </a:rPr>
              <a:t>3</a:t>
            </a:r>
            <a:r>
              <a:rPr lang="zh-TW" dirty="0">
                <a:solidFill>
                  <a:srgbClr val="FF0000"/>
                </a:solidFill>
              </a:rPr>
              <a:t>%</a:t>
            </a:r>
            <a:r>
              <a:rPr lang="zh-TW" dirty="0"/>
              <a:t> of the value of the assignment per </a:t>
            </a:r>
            <a:r>
              <a:rPr lang="en-US" altLang="zh-TW" dirty="0"/>
              <a:t>late </a:t>
            </a:r>
            <a:r>
              <a:rPr lang="en-US" altLang="zh-TW" dirty="0">
                <a:solidFill>
                  <a:srgbClr val="FF0000"/>
                </a:solidFill>
              </a:rPr>
              <a:t>day</a:t>
            </a:r>
            <a:endParaRPr dirty="0">
              <a:solidFill>
                <a:srgbClr val="FF0000"/>
              </a:solidFill>
            </a:endParaRPr>
          </a:p>
          <a:p>
            <a:pPr marL="520700" lvl="1" indent="-177800" algn="l" rtl="0">
              <a:lnSpc>
                <a:spcPct val="90000"/>
              </a:lnSpc>
              <a:spcBef>
                <a:spcPts val="400"/>
              </a:spcBef>
              <a:spcAft>
                <a:spcPts val="0"/>
              </a:spcAft>
              <a:buSzPts val="1400"/>
              <a:buChar char="•"/>
            </a:pPr>
            <a:r>
              <a:rPr lang="zh-TW" dirty="0"/>
              <a:t>late a </a:t>
            </a:r>
            <a:r>
              <a:rPr lang="en-US" altLang="zh-TW" dirty="0"/>
              <a:t>day</a:t>
            </a:r>
            <a:r>
              <a:rPr lang="zh-TW" dirty="0"/>
              <a:t> : your_score * </a:t>
            </a:r>
            <a:r>
              <a:rPr lang="zh-TW" dirty="0">
                <a:solidFill>
                  <a:srgbClr val="FF0000"/>
                </a:solidFill>
              </a:rPr>
              <a:t>0.9</a:t>
            </a:r>
            <a:r>
              <a:rPr lang="en-US" altLang="zh-TW" dirty="0">
                <a:solidFill>
                  <a:srgbClr val="FF0000"/>
                </a:solidFill>
              </a:rPr>
              <a:t>7</a:t>
            </a:r>
            <a:endParaRPr dirty="0">
              <a:solidFill>
                <a:srgbClr val="FF0000"/>
              </a:solidFill>
            </a:endParaRPr>
          </a:p>
          <a:p>
            <a:pPr marL="520700" lvl="1" indent="-177800" algn="l" rtl="0">
              <a:lnSpc>
                <a:spcPct val="90000"/>
              </a:lnSpc>
              <a:spcBef>
                <a:spcPts val="400"/>
              </a:spcBef>
              <a:spcAft>
                <a:spcPts val="0"/>
              </a:spcAft>
              <a:buSzPts val="1400"/>
              <a:buChar char="•"/>
            </a:pPr>
            <a:r>
              <a:rPr lang="zh-TW" dirty="0"/>
              <a:t>late two </a:t>
            </a:r>
            <a:r>
              <a:rPr lang="en-US" altLang="zh-TW" dirty="0"/>
              <a:t>days</a:t>
            </a:r>
            <a:r>
              <a:rPr lang="zh-TW" dirty="0"/>
              <a:t> : your_score * </a:t>
            </a:r>
            <a:r>
              <a:rPr lang="zh-TW" dirty="0">
                <a:solidFill>
                  <a:srgbClr val="FF0000"/>
                </a:solidFill>
              </a:rPr>
              <a:t>0.</a:t>
            </a:r>
            <a:r>
              <a:rPr lang="en-US" altLang="zh-TW" dirty="0">
                <a:solidFill>
                  <a:srgbClr val="FF0000"/>
                </a:solidFill>
              </a:rPr>
              <a:t>94</a:t>
            </a:r>
            <a:r>
              <a:rPr lang="zh-TW" dirty="0"/>
              <a:t> …</a:t>
            </a:r>
            <a:r>
              <a:rPr lang="en-US" altLang="zh-TW"/>
              <a:t>…</a:t>
            </a:r>
            <a:endParaRPr dirty="0"/>
          </a:p>
          <a:p>
            <a:pPr marL="177800" lvl="0" indent="-165100" algn="l" rtl="0">
              <a:spcBef>
                <a:spcPts val="800"/>
              </a:spcBef>
              <a:spcAft>
                <a:spcPts val="0"/>
              </a:spcAft>
              <a:buSzPts val="1200"/>
              <a:buChar char="●"/>
            </a:pPr>
            <a:r>
              <a:rPr lang="en-US" altLang="zh-TW" dirty="0"/>
              <a:t>Feel free to send e-mails through E3 platform to </a:t>
            </a:r>
            <a:r>
              <a:rPr lang="en-US" altLang="zh-TW" dirty="0">
                <a:solidFill>
                  <a:srgbClr val="FF0000"/>
                </a:solidFill>
              </a:rPr>
              <a:t>all TAs </a:t>
            </a:r>
            <a:r>
              <a:rPr lang="en-US" altLang="zh-TW" dirty="0"/>
              <a:t>for personal questions.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628650" y="18981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zh-TW" sz="4800" b="1" dirty="0"/>
              <a:t>Image stitching</a:t>
            </a:r>
            <a:endParaRPr sz="4800" b="1" dirty="0"/>
          </a:p>
        </p:txBody>
      </p:sp>
      <p:sp>
        <p:nvSpPr>
          <p:cNvPr id="137" name="Google Shape;137;p26"/>
          <p:cNvSpPr txBox="1">
            <a:spLocks noGrp="1"/>
          </p:cNvSpPr>
          <p:nvPr>
            <p:ph type="body" idx="1"/>
          </p:nvPr>
        </p:nvSpPr>
        <p:spPr>
          <a:xfrm>
            <a:off x="628650" y="1060964"/>
            <a:ext cx="7886700" cy="3263400"/>
          </a:xfrm>
          <a:prstGeom prst="rect">
            <a:avLst/>
          </a:prstGeom>
        </p:spPr>
        <p:txBody>
          <a:bodyPr spcFirstLastPara="1" wrap="square" lIns="68575" tIns="34275" rIns="68575" bIns="34275" anchor="t" anchorCtr="0">
            <a:normAutofit/>
          </a:bodyPr>
          <a:lstStyle/>
          <a:p>
            <a:pPr marL="177800" lvl="0" indent="-171450" algn="l" rtl="0">
              <a:spcBef>
                <a:spcPts val="0"/>
              </a:spcBef>
              <a:spcAft>
                <a:spcPts val="0"/>
              </a:spcAft>
              <a:buClr>
                <a:schemeClr val="dk1"/>
              </a:buClr>
              <a:buSzPts val="2100"/>
              <a:buAutoNum type="arabicPeriod"/>
            </a:pPr>
            <a:r>
              <a:rPr lang="zh-TW" dirty="0"/>
              <a:t>Detecting key point(feature) on the images</a:t>
            </a:r>
            <a:endParaRPr dirty="0"/>
          </a:p>
          <a:p>
            <a:pPr marL="914400" lvl="1" indent="-317500" algn="l" rtl="0">
              <a:spcBef>
                <a:spcPts val="0"/>
              </a:spcBef>
              <a:spcAft>
                <a:spcPts val="0"/>
              </a:spcAft>
              <a:buClr>
                <a:srgbClr val="000000"/>
              </a:buClr>
              <a:buSzPts val="1400"/>
              <a:buChar char="●"/>
            </a:pPr>
            <a:r>
              <a:rPr lang="zh-TW" dirty="0"/>
              <a:t>SIFT</a:t>
            </a:r>
            <a:endParaRPr dirty="0"/>
          </a:p>
          <a:p>
            <a:pPr marL="177800" lvl="0" indent="-171450" algn="l" rtl="0">
              <a:spcBef>
                <a:spcPts val="0"/>
              </a:spcBef>
              <a:spcAft>
                <a:spcPts val="0"/>
              </a:spcAft>
              <a:buClr>
                <a:schemeClr val="dk1"/>
              </a:buClr>
              <a:buSzPts val="2100"/>
              <a:buAutoNum type="arabicPeriod"/>
            </a:pPr>
            <a:r>
              <a:rPr lang="zh-TW" dirty="0"/>
              <a:t> Finding features correspondences </a:t>
            </a:r>
            <a:r>
              <a:rPr lang="zh-TW" sz="1800" dirty="0"/>
              <a:t>(feature matching)</a:t>
            </a:r>
            <a:endParaRPr dirty="0"/>
          </a:p>
          <a:p>
            <a:pPr marL="914400" lvl="1" indent="-317500" algn="l" rtl="0">
              <a:spcBef>
                <a:spcPts val="0"/>
              </a:spcBef>
              <a:spcAft>
                <a:spcPts val="0"/>
              </a:spcAft>
              <a:buClr>
                <a:srgbClr val="000000"/>
              </a:buClr>
              <a:buSzPts val="1400"/>
              <a:buChar char="●"/>
            </a:pPr>
            <a:r>
              <a:rPr lang="zh-TW" dirty="0"/>
              <a:t>KNN </a:t>
            </a:r>
            <a:endParaRPr dirty="0"/>
          </a:p>
          <a:p>
            <a:pPr marL="177800" lvl="0" indent="-171450" algn="l" rtl="0">
              <a:spcBef>
                <a:spcPts val="0"/>
              </a:spcBef>
              <a:spcAft>
                <a:spcPts val="0"/>
              </a:spcAft>
              <a:buClr>
                <a:schemeClr val="dk1"/>
              </a:buClr>
              <a:buSzPts val="2100"/>
              <a:buAutoNum type="arabicPeriod"/>
            </a:pPr>
            <a:r>
              <a:rPr lang="zh-TW" dirty="0"/>
              <a:t> Computing homography matrix.</a:t>
            </a:r>
            <a:endParaRPr dirty="0"/>
          </a:p>
          <a:p>
            <a:pPr marL="914400" lvl="1" indent="-317500" algn="l" rtl="0">
              <a:spcBef>
                <a:spcPts val="0"/>
              </a:spcBef>
              <a:spcAft>
                <a:spcPts val="0"/>
              </a:spcAft>
              <a:buClr>
                <a:srgbClr val="000000"/>
              </a:buClr>
              <a:buSzPts val="1400"/>
              <a:buChar char="●"/>
            </a:pPr>
            <a:r>
              <a:rPr lang="zh-TW" dirty="0"/>
              <a:t>RANSAC</a:t>
            </a:r>
            <a:endParaRPr dirty="0"/>
          </a:p>
          <a:p>
            <a:pPr marL="177800" lvl="0" indent="-171450" algn="l" rtl="0">
              <a:spcBef>
                <a:spcPts val="0"/>
              </a:spcBef>
              <a:spcAft>
                <a:spcPts val="0"/>
              </a:spcAft>
              <a:buClr>
                <a:srgbClr val="000000"/>
              </a:buClr>
              <a:buSzPts val="2100"/>
              <a:buAutoNum type="arabicPeriod"/>
            </a:pPr>
            <a:r>
              <a:rPr lang="zh-TW" dirty="0"/>
              <a:t> Stitching image (warp images into same coordinate system)</a:t>
            </a:r>
            <a:endParaRPr dirty="0"/>
          </a:p>
          <a:p>
            <a:pPr marL="914400" lvl="1" indent="-317500" algn="l" rtl="0">
              <a:spcBef>
                <a:spcPts val="0"/>
              </a:spcBef>
              <a:spcAft>
                <a:spcPts val="0"/>
              </a:spcAft>
              <a:buClr>
                <a:srgbClr val="000000"/>
              </a:buClr>
              <a:buSzPts val="1400"/>
              <a:buChar char="●"/>
            </a:pPr>
            <a:r>
              <a:rPr lang="zh-TW" dirty="0"/>
              <a:t>Homography</a:t>
            </a:r>
            <a:endParaRPr dirty="0"/>
          </a:p>
          <a:p>
            <a:pPr marL="457200" lvl="0" indent="0" algn="l" rtl="0">
              <a:spcBef>
                <a:spcPts val="800"/>
              </a:spcBef>
              <a:spcAft>
                <a:spcPts val="0"/>
              </a:spcAft>
              <a:buNone/>
            </a:pPr>
            <a:endParaRPr dirty="0"/>
          </a:p>
        </p:txBody>
      </p:sp>
      <p:cxnSp>
        <p:nvCxnSpPr>
          <p:cNvPr id="138" name="Google Shape;138;p26"/>
          <p:cNvCxnSpPr/>
          <p:nvPr/>
        </p:nvCxnSpPr>
        <p:spPr>
          <a:xfrm>
            <a:off x="5045462" y="4292124"/>
            <a:ext cx="682200" cy="0"/>
          </a:xfrm>
          <a:prstGeom prst="straightConnector1">
            <a:avLst/>
          </a:prstGeom>
          <a:noFill/>
          <a:ln w="28575" cap="flat" cmpd="sng">
            <a:solidFill>
              <a:srgbClr val="FF0000"/>
            </a:solidFill>
            <a:prstDash val="solid"/>
            <a:round/>
            <a:headEnd type="none" w="med" len="med"/>
            <a:tailEnd type="triangle" w="med" len="med"/>
          </a:ln>
        </p:spPr>
      </p:cxnSp>
      <p:pic>
        <p:nvPicPr>
          <p:cNvPr id="139" name="Google Shape;139;p26"/>
          <p:cNvPicPr preferRelativeResize="0"/>
          <p:nvPr/>
        </p:nvPicPr>
        <p:blipFill>
          <a:blip r:embed="rId3">
            <a:alphaModFix/>
          </a:blip>
          <a:stretch>
            <a:fillRect/>
          </a:stretch>
        </p:blipFill>
        <p:spPr>
          <a:xfrm>
            <a:off x="6168980" y="3603067"/>
            <a:ext cx="2882521" cy="1418510"/>
          </a:xfrm>
          <a:prstGeom prst="rect">
            <a:avLst/>
          </a:prstGeom>
          <a:noFill/>
          <a:ln>
            <a:noFill/>
          </a:ln>
        </p:spPr>
      </p:pic>
      <p:pic>
        <p:nvPicPr>
          <p:cNvPr id="140" name="Google Shape;140;p26"/>
          <p:cNvPicPr preferRelativeResize="0"/>
          <p:nvPr/>
        </p:nvPicPr>
        <p:blipFill>
          <a:blip r:embed="rId4">
            <a:alphaModFix/>
          </a:blip>
          <a:stretch>
            <a:fillRect/>
          </a:stretch>
        </p:blipFill>
        <p:spPr>
          <a:xfrm>
            <a:off x="354363" y="3603067"/>
            <a:ext cx="4610293" cy="13781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altLang="zh-TW" sz="4800" b="1" dirty="0"/>
              <a:t>Example </a:t>
            </a:r>
            <a:r>
              <a:rPr lang="zh-TW" sz="4800" b="1" dirty="0"/>
              <a:t>Result</a:t>
            </a:r>
            <a:endParaRPr sz="4800" b="1" dirty="0"/>
          </a:p>
        </p:txBody>
      </p:sp>
      <p:sp>
        <p:nvSpPr>
          <p:cNvPr id="398" name="Google Shape;398;p47"/>
          <p:cNvSpPr txBox="1"/>
          <p:nvPr/>
        </p:nvSpPr>
        <p:spPr>
          <a:xfrm>
            <a:off x="2486776" y="4280123"/>
            <a:ext cx="49623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800" dirty="0">
                <a:latin typeface="Calibri"/>
                <a:ea typeface="Calibri"/>
                <a:cs typeface="Calibri"/>
                <a:sym typeface="Calibri"/>
              </a:rPr>
              <a:t>Sample of concat</a:t>
            </a:r>
            <a:r>
              <a:rPr lang="en-US" altLang="zh-TW" sz="1800" dirty="0" err="1">
                <a:latin typeface="Calibri"/>
                <a:ea typeface="Calibri"/>
                <a:cs typeface="Calibri"/>
                <a:sym typeface="Calibri"/>
              </a:rPr>
              <a:t>enat</a:t>
            </a:r>
            <a:r>
              <a:rPr lang="zh-TW" sz="1800" dirty="0">
                <a:latin typeface="Calibri"/>
                <a:ea typeface="Calibri"/>
                <a:cs typeface="Calibri"/>
                <a:sym typeface="Calibri"/>
              </a:rPr>
              <a:t>ing</a:t>
            </a:r>
            <a:r>
              <a:rPr lang="en-US" altLang="zh-TW" sz="1800" dirty="0">
                <a:latin typeface="Calibri"/>
                <a:ea typeface="Calibri"/>
                <a:cs typeface="Calibri"/>
                <a:sym typeface="Calibri"/>
              </a:rPr>
              <a:t> all 3 Base images</a:t>
            </a:r>
            <a:endParaRPr sz="1800" dirty="0">
              <a:latin typeface="Calibri"/>
              <a:ea typeface="Calibri"/>
              <a:cs typeface="Calibri"/>
              <a:sym typeface="Calibri"/>
            </a:endParaRPr>
          </a:p>
        </p:txBody>
      </p:sp>
      <p:pic>
        <p:nvPicPr>
          <p:cNvPr id="4" name="圖片 3">
            <a:extLst>
              <a:ext uri="{FF2B5EF4-FFF2-40B4-BE49-F238E27FC236}">
                <a16:creationId xmlns:a16="http://schemas.microsoft.com/office/drawing/2014/main" id="{038EE165-B3B0-4E47-A1CF-B498DC2B3AE9}"/>
              </a:ext>
            </a:extLst>
          </p:cNvPr>
          <p:cNvPicPr>
            <a:picLocks noChangeAspect="1"/>
          </p:cNvPicPr>
          <p:nvPr/>
        </p:nvPicPr>
        <p:blipFill>
          <a:blip r:embed="rId3"/>
          <a:stretch>
            <a:fillRect/>
          </a:stretch>
        </p:blipFill>
        <p:spPr>
          <a:xfrm>
            <a:off x="1288464" y="1782643"/>
            <a:ext cx="6567072" cy="234310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4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6000"/>
              <a:buFont typeface="Calibri"/>
              <a:buNone/>
            </a:pPr>
            <a:r>
              <a:rPr lang="en-US" altLang="zh-TW" sz="4800" b="1" dirty="0"/>
              <a:t>Others Tips</a:t>
            </a:r>
            <a:endParaRPr sz="4800" b="1" dirty="0">
              <a:latin typeface="Calibri"/>
              <a:ea typeface="Calibri"/>
              <a:cs typeface="Calibri"/>
              <a:sym typeface="Calibri"/>
            </a:endParaRPr>
          </a:p>
        </p:txBody>
      </p:sp>
      <p:sp>
        <p:nvSpPr>
          <p:cNvPr id="368" name="Google Shape;368;p43"/>
          <p:cNvSpPr txBox="1">
            <a:spLocks noGrp="1"/>
          </p:cNvSpPr>
          <p:nvPr>
            <p:ph type="body" idx="1"/>
          </p:nvPr>
        </p:nvSpPr>
        <p:spPr>
          <a:xfrm>
            <a:off x="587599" y="1183806"/>
            <a:ext cx="7886700" cy="3263400"/>
          </a:xfrm>
          <a:prstGeom prst="rect">
            <a:avLst/>
          </a:prstGeom>
          <a:noFill/>
          <a:ln>
            <a:noFill/>
          </a:ln>
        </p:spPr>
        <p:txBody>
          <a:bodyPr spcFirstLastPara="1" wrap="square" lIns="68575" tIns="34275" rIns="68575" bIns="34275" anchor="t" anchorCtr="0">
            <a:normAutofit/>
          </a:bodyPr>
          <a:lstStyle/>
          <a:p>
            <a:pPr marL="457200" lvl="0" indent="-361950" algn="l" rtl="0">
              <a:lnSpc>
                <a:spcPct val="90000"/>
              </a:lnSpc>
              <a:spcBef>
                <a:spcPts val="0"/>
              </a:spcBef>
              <a:spcAft>
                <a:spcPts val="0"/>
              </a:spcAft>
              <a:buSzPts val="2100"/>
              <a:buChar char="•"/>
            </a:pPr>
            <a:r>
              <a:rPr lang="en-US" dirty="0"/>
              <a:t>Using different blending method to improve the quality</a:t>
            </a:r>
          </a:p>
          <a:p>
            <a:pPr indent="-361950">
              <a:spcBef>
                <a:spcPts val="0"/>
              </a:spcBef>
              <a:buSzPts val="2100"/>
            </a:pPr>
            <a:r>
              <a:rPr lang="en-US" altLang="zh-TW" dirty="0"/>
              <a:t>Preprocessing for more easily concatenate multiple image : </a:t>
            </a:r>
            <a:br>
              <a:rPr lang="en-US" altLang="zh-TW" dirty="0"/>
            </a:br>
            <a:r>
              <a:rPr lang="en-US" altLang="zh-TW" dirty="0">
                <a:solidFill>
                  <a:srgbClr val="9900FF"/>
                </a:solidFill>
              </a:rPr>
              <a:t>Cylindrical projection</a:t>
            </a:r>
          </a:p>
          <a:p>
            <a:pPr marL="457200" lvl="0" indent="-361950" algn="l" rtl="0">
              <a:lnSpc>
                <a:spcPct val="90000"/>
              </a:lnSpc>
              <a:spcBef>
                <a:spcPts val="0"/>
              </a:spcBef>
              <a:spcAft>
                <a:spcPts val="0"/>
              </a:spcAft>
              <a:buSzPts val="2100"/>
              <a:buChar char="•"/>
            </a:pPr>
            <a:endParaRPr lang="en-US" dirty="0"/>
          </a:p>
        </p:txBody>
      </p:sp>
      <p:pic>
        <p:nvPicPr>
          <p:cNvPr id="6" name="圖片 5">
            <a:extLst>
              <a:ext uri="{FF2B5EF4-FFF2-40B4-BE49-F238E27FC236}">
                <a16:creationId xmlns:a16="http://schemas.microsoft.com/office/drawing/2014/main" id="{824DE592-06A1-4888-93E2-44322EA49434}"/>
              </a:ext>
            </a:extLst>
          </p:cNvPr>
          <p:cNvPicPr>
            <a:picLocks noChangeAspect="1"/>
          </p:cNvPicPr>
          <p:nvPr/>
        </p:nvPicPr>
        <p:blipFill>
          <a:blip r:embed="rId3"/>
          <a:stretch>
            <a:fillRect/>
          </a:stretch>
        </p:blipFill>
        <p:spPr>
          <a:xfrm>
            <a:off x="4430571" y="2375958"/>
            <a:ext cx="4571999" cy="2071248"/>
          </a:xfrm>
          <a:prstGeom prst="rect">
            <a:avLst/>
          </a:prstGeom>
        </p:spPr>
      </p:pic>
      <p:sp>
        <p:nvSpPr>
          <p:cNvPr id="10" name="Google Shape;398;p47">
            <a:extLst>
              <a:ext uri="{FF2B5EF4-FFF2-40B4-BE49-F238E27FC236}">
                <a16:creationId xmlns:a16="http://schemas.microsoft.com/office/drawing/2014/main" id="{0814CD61-2E27-4569-9E21-1A6685B92BEB}"/>
              </a:ext>
            </a:extLst>
          </p:cNvPr>
          <p:cNvSpPr txBox="1"/>
          <p:nvPr/>
        </p:nvSpPr>
        <p:spPr>
          <a:xfrm>
            <a:off x="4958365" y="4447206"/>
            <a:ext cx="49623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TW" sz="1800" dirty="0">
                <a:latin typeface="Calibri"/>
                <a:ea typeface="Calibri"/>
                <a:cs typeface="Calibri"/>
                <a:sym typeface="Calibri"/>
              </a:rPr>
              <a:t>Bad blending method example</a:t>
            </a:r>
            <a:endParaRPr sz="1800" dirty="0">
              <a:latin typeface="Calibri"/>
              <a:ea typeface="Calibri"/>
              <a:cs typeface="Calibri"/>
              <a:sym typeface="Calibri"/>
            </a:endParaRPr>
          </a:p>
        </p:txBody>
      </p:sp>
      <p:pic>
        <p:nvPicPr>
          <p:cNvPr id="7" name="圖片 6">
            <a:extLst>
              <a:ext uri="{FF2B5EF4-FFF2-40B4-BE49-F238E27FC236}">
                <a16:creationId xmlns:a16="http://schemas.microsoft.com/office/drawing/2014/main" id="{BC17B944-A27F-49E4-95A7-4AB9CD3ABEA3}"/>
              </a:ext>
            </a:extLst>
          </p:cNvPr>
          <p:cNvPicPr>
            <a:picLocks noChangeAspect="1"/>
          </p:cNvPicPr>
          <p:nvPr/>
        </p:nvPicPr>
        <p:blipFill>
          <a:blip r:embed="rId4"/>
          <a:stretch>
            <a:fillRect/>
          </a:stretch>
        </p:blipFill>
        <p:spPr>
          <a:xfrm>
            <a:off x="347730" y="2171961"/>
            <a:ext cx="1578388" cy="1182430"/>
          </a:xfrm>
          <a:prstGeom prst="rect">
            <a:avLst/>
          </a:prstGeom>
        </p:spPr>
      </p:pic>
      <p:pic>
        <p:nvPicPr>
          <p:cNvPr id="8" name="圖片 7">
            <a:extLst>
              <a:ext uri="{FF2B5EF4-FFF2-40B4-BE49-F238E27FC236}">
                <a16:creationId xmlns:a16="http://schemas.microsoft.com/office/drawing/2014/main" id="{ED668698-F832-41E6-9B64-2D52889D29BA}"/>
              </a:ext>
            </a:extLst>
          </p:cNvPr>
          <p:cNvPicPr>
            <a:picLocks noChangeAspect="1"/>
          </p:cNvPicPr>
          <p:nvPr/>
        </p:nvPicPr>
        <p:blipFill>
          <a:blip r:embed="rId5"/>
          <a:stretch>
            <a:fillRect/>
          </a:stretch>
        </p:blipFill>
        <p:spPr>
          <a:xfrm>
            <a:off x="2447435" y="2171961"/>
            <a:ext cx="1597842" cy="1182430"/>
          </a:xfrm>
          <a:prstGeom prst="rect">
            <a:avLst/>
          </a:prstGeom>
        </p:spPr>
      </p:pic>
      <p:cxnSp>
        <p:nvCxnSpPr>
          <p:cNvPr id="13" name="Google Shape;138;p26">
            <a:extLst>
              <a:ext uri="{FF2B5EF4-FFF2-40B4-BE49-F238E27FC236}">
                <a16:creationId xmlns:a16="http://schemas.microsoft.com/office/drawing/2014/main" id="{54B56C63-5B93-427E-AEF7-29A9D8549CE9}"/>
              </a:ext>
            </a:extLst>
          </p:cNvPr>
          <p:cNvCxnSpPr>
            <a:cxnSpLocks/>
            <a:stCxn id="7" idx="3"/>
            <a:endCxn id="8" idx="1"/>
          </p:cNvCxnSpPr>
          <p:nvPr/>
        </p:nvCxnSpPr>
        <p:spPr>
          <a:xfrm>
            <a:off x="1926118" y="2763176"/>
            <a:ext cx="521317" cy="0"/>
          </a:xfrm>
          <a:prstGeom prst="straightConnector1">
            <a:avLst/>
          </a:prstGeom>
          <a:noFill/>
          <a:ln w="28575" cap="flat" cmpd="sng">
            <a:solidFill>
              <a:srgbClr val="FF0000"/>
            </a:solidFill>
            <a:prstDash val="solid"/>
            <a:round/>
            <a:headEnd type="none" w="med" len="med"/>
            <a:tailEnd type="triangle" w="med" len="med"/>
          </a:ln>
        </p:spPr>
      </p:cxnSp>
      <p:pic>
        <p:nvPicPr>
          <p:cNvPr id="15" name="圖片 14">
            <a:extLst>
              <a:ext uri="{FF2B5EF4-FFF2-40B4-BE49-F238E27FC236}">
                <a16:creationId xmlns:a16="http://schemas.microsoft.com/office/drawing/2014/main" id="{5A313B1B-ECFF-4112-9E14-72B4A37EB47B}"/>
              </a:ext>
            </a:extLst>
          </p:cNvPr>
          <p:cNvPicPr>
            <a:picLocks noChangeAspect="1"/>
          </p:cNvPicPr>
          <p:nvPr/>
        </p:nvPicPr>
        <p:blipFill>
          <a:blip r:embed="rId6"/>
          <a:stretch>
            <a:fillRect/>
          </a:stretch>
        </p:blipFill>
        <p:spPr>
          <a:xfrm>
            <a:off x="2487305" y="3601444"/>
            <a:ext cx="1578389" cy="1189924"/>
          </a:xfrm>
          <a:prstGeom prst="rect">
            <a:avLst/>
          </a:prstGeom>
        </p:spPr>
      </p:pic>
      <p:pic>
        <p:nvPicPr>
          <p:cNvPr id="16" name="圖片 15">
            <a:extLst>
              <a:ext uri="{FF2B5EF4-FFF2-40B4-BE49-F238E27FC236}">
                <a16:creationId xmlns:a16="http://schemas.microsoft.com/office/drawing/2014/main" id="{1EE87209-C2ED-4FB2-B34B-3D394ED59A95}"/>
              </a:ext>
            </a:extLst>
          </p:cNvPr>
          <p:cNvPicPr>
            <a:picLocks noChangeAspect="1"/>
          </p:cNvPicPr>
          <p:nvPr/>
        </p:nvPicPr>
        <p:blipFill>
          <a:blip r:embed="rId7"/>
          <a:stretch>
            <a:fillRect/>
          </a:stretch>
        </p:blipFill>
        <p:spPr>
          <a:xfrm>
            <a:off x="380645" y="3601443"/>
            <a:ext cx="1578389" cy="1189925"/>
          </a:xfrm>
          <a:prstGeom prst="rect">
            <a:avLst/>
          </a:prstGeom>
        </p:spPr>
      </p:pic>
      <p:cxnSp>
        <p:nvCxnSpPr>
          <p:cNvPr id="20" name="Google Shape;138;p26">
            <a:extLst>
              <a:ext uri="{FF2B5EF4-FFF2-40B4-BE49-F238E27FC236}">
                <a16:creationId xmlns:a16="http://schemas.microsoft.com/office/drawing/2014/main" id="{A452A409-0FF2-4484-ABBD-07C9E0C84C98}"/>
              </a:ext>
            </a:extLst>
          </p:cNvPr>
          <p:cNvCxnSpPr>
            <a:cxnSpLocks/>
          </p:cNvCxnSpPr>
          <p:nvPr/>
        </p:nvCxnSpPr>
        <p:spPr>
          <a:xfrm>
            <a:off x="1959034" y="4152116"/>
            <a:ext cx="397794" cy="0"/>
          </a:xfrm>
          <a:prstGeom prst="straightConnector1">
            <a:avLst/>
          </a:prstGeom>
          <a:noFill/>
          <a:ln w="28575" cap="flat" cmpd="sng">
            <a:solidFill>
              <a:srgbClr val="FF0000"/>
            </a:solidFill>
            <a:prstDash val="solid"/>
            <a:round/>
            <a:headEnd type="none" w="med" len="med"/>
            <a:tailEnd type="triangle" w="med" len="med"/>
          </a:ln>
        </p:spPr>
      </p:cxnSp>
      <p:sp>
        <p:nvSpPr>
          <p:cNvPr id="22" name="Google Shape;398;p47">
            <a:extLst>
              <a:ext uri="{FF2B5EF4-FFF2-40B4-BE49-F238E27FC236}">
                <a16:creationId xmlns:a16="http://schemas.microsoft.com/office/drawing/2014/main" id="{8400E3CB-683B-4585-98E3-6DFDB0F195B1}"/>
              </a:ext>
            </a:extLst>
          </p:cNvPr>
          <p:cNvSpPr txBox="1"/>
          <p:nvPr/>
        </p:nvSpPr>
        <p:spPr>
          <a:xfrm>
            <a:off x="675337" y="4725347"/>
            <a:ext cx="4962300" cy="461635"/>
          </a:xfrm>
          <a:prstGeom prst="rect">
            <a:avLst/>
          </a:prstGeom>
          <a:noFill/>
          <a:ln>
            <a:noFill/>
          </a:ln>
        </p:spPr>
        <p:txBody>
          <a:bodyPr spcFirstLastPara="1" wrap="square" lIns="91425" tIns="91425" rIns="91425" bIns="91425" anchor="t" anchorCtr="0">
            <a:spAutoFit/>
          </a:bodyPr>
          <a:lstStyle/>
          <a:p>
            <a:pPr lvl="0"/>
            <a:r>
              <a:rPr lang="en-US" sz="1800" dirty="0">
                <a:latin typeface="Calibri"/>
                <a:ea typeface="Calibri"/>
                <a:cs typeface="Calibri"/>
                <a:sym typeface="Calibri"/>
              </a:rPr>
              <a:t>Cylindrical projection on images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90F3A1-3367-3090-4823-C801851A56B5}"/>
              </a:ext>
            </a:extLst>
          </p:cNvPr>
          <p:cNvSpPr>
            <a:spLocks noGrp="1"/>
          </p:cNvSpPr>
          <p:nvPr>
            <p:ph type="title"/>
          </p:nvPr>
        </p:nvSpPr>
        <p:spPr/>
        <p:txBody>
          <a:bodyPr/>
          <a:lstStyle/>
          <a:p>
            <a:r>
              <a:rPr lang="en-US" altLang="zh-TW" sz="3600" b="1" dirty="0"/>
              <a:t>Challenging Task-Gain compensation</a:t>
            </a:r>
            <a:endParaRPr lang="zh-TW" altLang="en-US" dirty="0"/>
          </a:p>
        </p:txBody>
      </p:sp>
      <p:pic>
        <p:nvPicPr>
          <p:cNvPr id="7" name="圖片 6">
            <a:extLst>
              <a:ext uri="{FF2B5EF4-FFF2-40B4-BE49-F238E27FC236}">
                <a16:creationId xmlns:a16="http://schemas.microsoft.com/office/drawing/2014/main" id="{67C8165A-E34D-47C1-93AD-E5834B1FD0AA}"/>
              </a:ext>
            </a:extLst>
          </p:cNvPr>
          <p:cNvPicPr>
            <a:picLocks noChangeAspect="1"/>
          </p:cNvPicPr>
          <p:nvPr/>
        </p:nvPicPr>
        <p:blipFill>
          <a:blip r:embed="rId3"/>
          <a:stretch>
            <a:fillRect/>
          </a:stretch>
        </p:blipFill>
        <p:spPr>
          <a:xfrm>
            <a:off x="2003924" y="1837708"/>
            <a:ext cx="5130040" cy="1508374"/>
          </a:xfrm>
          <a:prstGeom prst="rect">
            <a:avLst/>
          </a:prstGeom>
        </p:spPr>
      </p:pic>
      <p:cxnSp>
        <p:nvCxnSpPr>
          <p:cNvPr id="8" name="Google Shape;138;p26">
            <a:extLst>
              <a:ext uri="{FF2B5EF4-FFF2-40B4-BE49-F238E27FC236}">
                <a16:creationId xmlns:a16="http://schemas.microsoft.com/office/drawing/2014/main" id="{EC76C36D-8DEB-4D24-B0A4-8BB567CF1C63}"/>
              </a:ext>
            </a:extLst>
          </p:cNvPr>
          <p:cNvCxnSpPr>
            <a:cxnSpLocks/>
          </p:cNvCxnSpPr>
          <p:nvPr/>
        </p:nvCxnSpPr>
        <p:spPr>
          <a:xfrm>
            <a:off x="4568944" y="3277667"/>
            <a:ext cx="0" cy="537453"/>
          </a:xfrm>
          <a:prstGeom prst="straightConnector1">
            <a:avLst/>
          </a:prstGeom>
          <a:noFill/>
          <a:ln w="28575" cap="flat" cmpd="sng">
            <a:solidFill>
              <a:srgbClr val="FF0000"/>
            </a:solidFill>
            <a:prstDash val="solid"/>
            <a:round/>
            <a:headEnd type="none" w="med" len="med"/>
            <a:tailEnd type="triangle" w="med" len="med"/>
          </a:ln>
        </p:spPr>
      </p:cxnSp>
      <p:pic>
        <p:nvPicPr>
          <p:cNvPr id="10" name="圖片 9">
            <a:extLst>
              <a:ext uri="{FF2B5EF4-FFF2-40B4-BE49-F238E27FC236}">
                <a16:creationId xmlns:a16="http://schemas.microsoft.com/office/drawing/2014/main" id="{B070AC35-B310-49EB-8525-8D7120360F51}"/>
              </a:ext>
            </a:extLst>
          </p:cNvPr>
          <p:cNvPicPr>
            <a:picLocks noChangeAspect="1"/>
          </p:cNvPicPr>
          <p:nvPr/>
        </p:nvPicPr>
        <p:blipFill>
          <a:blip r:embed="rId4"/>
          <a:stretch>
            <a:fillRect/>
          </a:stretch>
        </p:blipFill>
        <p:spPr>
          <a:xfrm>
            <a:off x="2003924" y="3815120"/>
            <a:ext cx="5130040" cy="1310304"/>
          </a:xfrm>
          <a:prstGeom prst="rect">
            <a:avLst/>
          </a:prstGeom>
        </p:spPr>
      </p:pic>
      <p:pic>
        <p:nvPicPr>
          <p:cNvPr id="11" name="圖片 10">
            <a:extLst>
              <a:ext uri="{FF2B5EF4-FFF2-40B4-BE49-F238E27FC236}">
                <a16:creationId xmlns:a16="http://schemas.microsoft.com/office/drawing/2014/main" id="{966AD03E-20A7-4197-9059-94C17632DCB5}"/>
              </a:ext>
            </a:extLst>
          </p:cNvPr>
          <p:cNvPicPr>
            <a:picLocks noChangeAspect="1"/>
          </p:cNvPicPr>
          <p:nvPr/>
        </p:nvPicPr>
        <p:blipFill>
          <a:blip r:embed="rId5"/>
          <a:stretch>
            <a:fillRect/>
          </a:stretch>
        </p:blipFill>
        <p:spPr>
          <a:xfrm>
            <a:off x="1738333" y="1138078"/>
            <a:ext cx="5661222" cy="829596"/>
          </a:xfrm>
          <a:prstGeom prst="rect">
            <a:avLst/>
          </a:prstGeom>
        </p:spPr>
      </p:pic>
    </p:spTree>
    <p:extLst>
      <p:ext uri="{BB962C8B-B14F-4D97-AF65-F5344CB8AC3E}">
        <p14:creationId xmlns:p14="http://schemas.microsoft.com/office/powerpoint/2010/main" val="24184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90F3A1-3367-3090-4823-C801851A56B5}"/>
              </a:ext>
            </a:extLst>
          </p:cNvPr>
          <p:cNvSpPr>
            <a:spLocks noGrp="1"/>
          </p:cNvSpPr>
          <p:nvPr>
            <p:ph type="title"/>
          </p:nvPr>
        </p:nvSpPr>
        <p:spPr/>
        <p:txBody>
          <a:bodyPr/>
          <a:lstStyle/>
          <a:p>
            <a:r>
              <a:rPr lang="en-US" altLang="zh-TW" sz="3600" b="1" dirty="0"/>
              <a:t>Challenging Task-Gain compensation</a:t>
            </a:r>
            <a:endParaRPr lang="zh-TW" altLang="en-US" dirty="0"/>
          </a:p>
        </p:txBody>
      </p:sp>
      <p:cxnSp>
        <p:nvCxnSpPr>
          <p:cNvPr id="9" name="Google Shape;138;p26">
            <a:extLst>
              <a:ext uri="{FF2B5EF4-FFF2-40B4-BE49-F238E27FC236}">
                <a16:creationId xmlns:a16="http://schemas.microsoft.com/office/drawing/2014/main" id="{44F089AC-9114-40C4-9455-58F746DC3EA9}"/>
              </a:ext>
            </a:extLst>
          </p:cNvPr>
          <p:cNvCxnSpPr>
            <a:cxnSpLocks/>
          </p:cNvCxnSpPr>
          <p:nvPr/>
        </p:nvCxnSpPr>
        <p:spPr>
          <a:xfrm>
            <a:off x="5521981" y="3436492"/>
            <a:ext cx="930335" cy="0"/>
          </a:xfrm>
          <a:prstGeom prst="straightConnector1">
            <a:avLst/>
          </a:prstGeom>
          <a:noFill/>
          <a:ln w="28575" cap="flat" cmpd="sng">
            <a:solidFill>
              <a:srgbClr val="FF0000"/>
            </a:solidFill>
            <a:prstDash val="solid"/>
            <a:round/>
            <a:headEnd type="none" w="med" len="med"/>
            <a:tailEnd type="triangle" w="med" len="med"/>
          </a:ln>
        </p:spPr>
      </p:cxnSp>
      <p:sp>
        <p:nvSpPr>
          <p:cNvPr id="4" name="文字方塊 3">
            <a:extLst>
              <a:ext uri="{FF2B5EF4-FFF2-40B4-BE49-F238E27FC236}">
                <a16:creationId xmlns:a16="http://schemas.microsoft.com/office/drawing/2014/main" id="{8C3C8ADA-9B9E-45F8-AB3F-D65821A240DA}"/>
              </a:ext>
            </a:extLst>
          </p:cNvPr>
          <p:cNvSpPr txBox="1"/>
          <p:nvPr/>
        </p:nvSpPr>
        <p:spPr>
          <a:xfrm>
            <a:off x="7012109" y="2882494"/>
            <a:ext cx="695460" cy="1107996"/>
          </a:xfrm>
          <a:prstGeom prst="rect">
            <a:avLst/>
          </a:prstGeom>
          <a:noFill/>
        </p:spPr>
        <p:txBody>
          <a:bodyPr wrap="square" rtlCol="0">
            <a:spAutoFit/>
          </a:bodyPr>
          <a:lstStyle/>
          <a:p>
            <a:r>
              <a:rPr lang="en-US" altLang="zh-TW" sz="6600" b="1" dirty="0">
                <a:solidFill>
                  <a:srgbClr val="FF0000"/>
                </a:solidFill>
              </a:rPr>
              <a:t>?</a:t>
            </a:r>
            <a:endParaRPr lang="zh-TW" altLang="en-US" sz="6600" b="1" dirty="0">
              <a:solidFill>
                <a:srgbClr val="FF0000"/>
              </a:solidFill>
            </a:endParaRPr>
          </a:p>
        </p:txBody>
      </p:sp>
      <p:sp>
        <p:nvSpPr>
          <p:cNvPr id="11" name="Google Shape;368;p43">
            <a:extLst>
              <a:ext uri="{FF2B5EF4-FFF2-40B4-BE49-F238E27FC236}">
                <a16:creationId xmlns:a16="http://schemas.microsoft.com/office/drawing/2014/main" id="{A9938DBD-B110-45D2-90EB-22859F1AEA8F}"/>
              </a:ext>
            </a:extLst>
          </p:cNvPr>
          <p:cNvSpPr txBox="1">
            <a:spLocks noGrp="1"/>
          </p:cNvSpPr>
          <p:nvPr>
            <p:ph type="body" idx="1"/>
          </p:nvPr>
        </p:nvSpPr>
        <p:spPr>
          <a:xfrm>
            <a:off x="628650" y="1313305"/>
            <a:ext cx="7886700" cy="3263400"/>
          </a:xfrm>
          <a:prstGeom prst="rect">
            <a:avLst/>
          </a:prstGeom>
          <a:noFill/>
          <a:ln>
            <a:noFill/>
          </a:ln>
        </p:spPr>
        <p:txBody>
          <a:bodyPr spcFirstLastPara="1" wrap="square" lIns="68575" tIns="34275" rIns="68575" bIns="34275" anchor="t" anchorCtr="0">
            <a:normAutofit/>
          </a:bodyPr>
          <a:lstStyle/>
          <a:p>
            <a:pPr marL="457200" lvl="0" indent="-361950" algn="l" rtl="0">
              <a:lnSpc>
                <a:spcPct val="90000"/>
              </a:lnSpc>
              <a:spcBef>
                <a:spcPts val="0"/>
              </a:spcBef>
              <a:spcAft>
                <a:spcPts val="0"/>
              </a:spcAft>
              <a:buSzPts val="2100"/>
              <a:buChar char="•"/>
            </a:pPr>
            <a:r>
              <a:rPr lang="en-US" dirty="0"/>
              <a:t>Stitching them seamlessly and show how you find your</a:t>
            </a:r>
            <a:r>
              <a:rPr lang="zh-TW" altLang="en-US" dirty="0"/>
              <a:t> </a:t>
            </a:r>
            <a:r>
              <a:rPr lang="en-US" altLang="zh-TW" dirty="0"/>
              <a:t>optimizing “</a:t>
            </a:r>
            <a:r>
              <a:rPr lang="en-US" altLang="zh-TW" dirty="0">
                <a:solidFill>
                  <a:srgbClr val="FF0000"/>
                </a:solidFill>
              </a:rPr>
              <a:t>g</a:t>
            </a:r>
            <a:r>
              <a:rPr lang="en-US" altLang="zh-TW" dirty="0"/>
              <a:t>” </a:t>
            </a:r>
            <a:r>
              <a:rPr lang="en-US" dirty="0"/>
              <a:t> in the report</a:t>
            </a:r>
            <a:endParaRPr dirty="0"/>
          </a:p>
        </p:txBody>
      </p:sp>
      <p:pic>
        <p:nvPicPr>
          <p:cNvPr id="12" name="圖片 11">
            <a:extLst>
              <a:ext uri="{FF2B5EF4-FFF2-40B4-BE49-F238E27FC236}">
                <a16:creationId xmlns:a16="http://schemas.microsoft.com/office/drawing/2014/main" id="{EA6A3067-5852-4F2F-B093-EDE893406627}"/>
              </a:ext>
            </a:extLst>
          </p:cNvPr>
          <p:cNvPicPr>
            <a:picLocks noChangeAspect="1"/>
          </p:cNvPicPr>
          <p:nvPr/>
        </p:nvPicPr>
        <p:blipFill>
          <a:blip r:embed="rId3"/>
          <a:stretch>
            <a:fillRect/>
          </a:stretch>
        </p:blipFill>
        <p:spPr>
          <a:xfrm>
            <a:off x="379983" y="2009497"/>
            <a:ext cx="1103694" cy="1472257"/>
          </a:xfrm>
          <a:prstGeom prst="rect">
            <a:avLst/>
          </a:prstGeom>
        </p:spPr>
      </p:pic>
      <p:pic>
        <p:nvPicPr>
          <p:cNvPr id="14" name="圖片 13">
            <a:extLst>
              <a:ext uri="{FF2B5EF4-FFF2-40B4-BE49-F238E27FC236}">
                <a16:creationId xmlns:a16="http://schemas.microsoft.com/office/drawing/2014/main" id="{07D74B51-0468-48F6-B9DC-81242E04012D}"/>
              </a:ext>
            </a:extLst>
          </p:cNvPr>
          <p:cNvPicPr>
            <a:picLocks noChangeAspect="1"/>
          </p:cNvPicPr>
          <p:nvPr/>
        </p:nvPicPr>
        <p:blipFill>
          <a:blip r:embed="rId4"/>
          <a:stretch>
            <a:fillRect/>
          </a:stretch>
        </p:blipFill>
        <p:spPr>
          <a:xfrm>
            <a:off x="1876427" y="2009496"/>
            <a:ext cx="1103694" cy="1472257"/>
          </a:xfrm>
          <a:prstGeom prst="rect">
            <a:avLst/>
          </a:prstGeom>
        </p:spPr>
      </p:pic>
      <p:pic>
        <p:nvPicPr>
          <p:cNvPr id="16" name="圖片 15">
            <a:extLst>
              <a:ext uri="{FF2B5EF4-FFF2-40B4-BE49-F238E27FC236}">
                <a16:creationId xmlns:a16="http://schemas.microsoft.com/office/drawing/2014/main" id="{237D25E6-CA1C-46B0-AEEF-6F2FF57F2162}"/>
              </a:ext>
            </a:extLst>
          </p:cNvPr>
          <p:cNvPicPr>
            <a:picLocks noChangeAspect="1"/>
          </p:cNvPicPr>
          <p:nvPr/>
        </p:nvPicPr>
        <p:blipFill>
          <a:blip r:embed="rId5"/>
          <a:stretch>
            <a:fillRect/>
          </a:stretch>
        </p:blipFill>
        <p:spPr>
          <a:xfrm>
            <a:off x="3442397" y="1964235"/>
            <a:ext cx="1103695" cy="1472257"/>
          </a:xfrm>
          <a:prstGeom prst="rect">
            <a:avLst/>
          </a:prstGeom>
        </p:spPr>
      </p:pic>
      <p:pic>
        <p:nvPicPr>
          <p:cNvPr id="18" name="圖片 17">
            <a:extLst>
              <a:ext uri="{FF2B5EF4-FFF2-40B4-BE49-F238E27FC236}">
                <a16:creationId xmlns:a16="http://schemas.microsoft.com/office/drawing/2014/main" id="{56C1768F-4335-4263-B9A9-88CBE53E2A01}"/>
              </a:ext>
            </a:extLst>
          </p:cNvPr>
          <p:cNvPicPr>
            <a:picLocks noChangeAspect="1"/>
          </p:cNvPicPr>
          <p:nvPr/>
        </p:nvPicPr>
        <p:blipFill>
          <a:blip r:embed="rId6"/>
          <a:stretch>
            <a:fillRect/>
          </a:stretch>
        </p:blipFill>
        <p:spPr>
          <a:xfrm>
            <a:off x="379983" y="3487078"/>
            <a:ext cx="1103695" cy="1472258"/>
          </a:xfrm>
          <a:prstGeom prst="rect">
            <a:avLst/>
          </a:prstGeom>
        </p:spPr>
      </p:pic>
      <p:pic>
        <p:nvPicPr>
          <p:cNvPr id="20" name="圖片 19">
            <a:extLst>
              <a:ext uri="{FF2B5EF4-FFF2-40B4-BE49-F238E27FC236}">
                <a16:creationId xmlns:a16="http://schemas.microsoft.com/office/drawing/2014/main" id="{BCE1A732-B33D-43A5-A49E-68FA145B9FE7}"/>
              </a:ext>
            </a:extLst>
          </p:cNvPr>
          <p:cNvPicPr>
            <a:picLocks noChangeAspect="1"/>
          </p:cNvPicPr>
          <p:nvPr/>
        </p:nvPicPr>
        <p:blipFill>
          <a:blip r:embed="rId7"/>
          <a:stretch>
            <a:fillRect/>
          </a:stretch>
        </p:blipFill>
        <p:spPr>
          <a:xfrm>
            <a:off x="1876427" y="3487078"/>
            <a:ext cx="1103696" cy="1472258"/>
          </a:xfrm>
          <a:prstGeom prst="rect">
            <a:avLst/>
          </a:prstGeom>
        </p:spPr>
      </p:pic>
      <p:pic>
        <p:nvPicPr>
          <p:cNvPr id="22" name="圖片 21">
            <a:extLst>
              <a:ext uri="{FF2B5EF4-FFF2-40B4-BE49-F238E27FC236}">
                <a16:creationId xmlns:a16="http://schemas.microsoft.com/office/drawing/2014/main" id="{358F7A0F-B5A2-4C70-9112-DEEE9CC2A2CF}"/>
              </a:ext>
            </a:extLst>
          </p:cNvPr>
          <p:cNvPicPr>
            <a:picLocks noChangeAspect="1"/>
          </p:cNvPicPr>
          <p:nvPr/>
        </p:nvPicPr>
        <p:blipFill>
          <a:blip r:embed="rId8"/>
          <a:stretch>
            <a:fillRect/>
          </a:stretch>
        </p:blipFill>
        <p:spPr>
          <a:xfrm>
            <a:off x="3442398" y="3481753"/>
            <a:ext cx="1103694" cy="1472256"/>
          </a:xfrm>
          <a:prstGeom prst="rect">
            <a:avLst/>
          </a:prstGeom>
        </p:spPr>
      </p:pic>
    </p:spTree>
    <p:extLst>
      <p:ext uri="{BB962C8B-B14F-4D97-AF65-F5344CB8AC3E}">
        <p14:creationId xmlns:p14="http://schemas.microsoft.com/office/powerpoint/2010/main" val="2800358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628650" y="206619"/>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6000"/>
              <a:buFont typeface="Calibri"/>
              <a:buNone/>
            </a:pPr>
            <a:r>
              <a:rPr lang="zh-TW" sz="4800" b="1">
                <a:latin typeface="Calibri"/>
                <a:ea typeface="Calibri"/>
                <a:cs typeface="Calibri"/>
                <a:sym typeface="Calibri"/>
              </a:rPr>
              <a:t>Feature Detection</a:t>
            </a:r>
            <a:endParaRPr sz="4800" b="1">
              <a:latin typeface="Calibri"/>
              <a:ea typeface="Calibri"/>
              <a:cs typeface="Calibri"/>
              <a:sym typeface="Calibri"/>
            </a:endParaRPr>
          </a:p>
        </p:txBody>
      </p:sp>
      <p:sp>
        <p:nvSpPr>
          <p:cNvPr id="146" name="Google Shape;146;p27"/>
          <p:cNvSpPr txBox="1">
            <a:spLocks noGrp="1"/>
          </p:cNvSpPr>
          <p:nvPr>
            <p:ph type="body" idx="1"/>
          </p:nvPr>
        </p:nvSpPr>
        <p:spPr>
          <a:xfrm>
            <a:off x="628650" y="1310394"/>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zh-TW"/>
              <a:t>Finding features correspondences/compute homography matrix.</a:t>
            </a:r>
            <a:endParaRPr/>
          </a:p>
          <a:p>
            <a:pPr marL="177800" lvl="0" indent="-171450" algn="l" rtl="0">
              <a:lnSpc>
                <a:spcPct val="90000"/>
              </a:lnSpc>
              <a:spcBef>
                <a:spcPts val="800"/>
              </a:spcBef>
              <a:spcAft>
                <a:spcPts val="0"/>
              </a:spcAft>
              <a:buClr>
                <a:schemeClr val="dk1"/>
              </a:buClr>
              <a:buSzPts val="2100"/>
              <a:buChar char="•"/>
            </a:pPr>
            <a:r>
              <a:rPr lang="zh-TW"/>
              <a:t>SIFT – Scale Invariant Feature Detection</a:t>
            </a:r>
            <a:endParaRPr/>
          </a:p>
          <a:p>
            <a:pPr marL="520700" lvl="1" indent="-177800" algn="l" rtl="0">
              <a:lnSpc>
                <a:spcPct val="90000"/>
              </a:lnSpc>
              <a:spcBef>
                <a:spcPts val="400"/>
              </a:spcBef>
              <a:spcAft>
                <a:spcPts val="0"/>
              </a:spcAft>
              <a:buClr>
                <a:schemeClr val="dk1"/>
              </a:buClr>
              <a:buSzPts val="1800"/>
              <a:buChar char="•"/>
            </a:pPr>
            <a:r>
              <a:rPr lang="zh-TW"/>
              <a:t>detect key points in the image and describe the points as 128-dimensional features (4 * 4 * 8).</a:t>
            </a:r>
            <a:endParaRPr/>
          </a:p>
          <a:p>
            <a:pPr marL="177800" lvl="0" indent="-171450" algn="l" rtl="0">
              <a:lnSpc>
                <a:spcPct val="90000"/>
              </a:lnSpc>
              <a:spcBef>
                <a:spcPts val="800"/>
              </a:spcBef>
              <a:spcAft>
                <a:spcPts val="0"/>
              </a:spcAft>
              <a:buClr>
                <a:schemeClr val="dk1"/>
              </a:buClr>
              <a:buSzPts val="2100"/>
              <a:buChar char="•"/>
            </a:pPr>
            <a:r>
              <a:rPr lang="zh-TW"/>
              <a:t>Check Ch.6、7 for more details of SIFT. </a:t>
            </a:r>
            <a:r>
              <a:rPr lang="zh-TW" b="1"/>
              <a:t> </a:t>
            </a:r>
            <a:endParaRPr/>
          </a:p>
        </p:txBody>
      </p:sp>
      <p:grpSp>
        <p:nvGrpSpPr>
          <p:cNvPr id="147" name="Google Shape;147;p27"/>
          <p:cNvGrpSpPr/>
          <p:nvPr/>
        </p:nvGrpSpPr>
        <p:grpSpPr>
          <a:xfrm>
            <a:off x="4383225" y="3167612"/>
            <a:ext cx="4445300" cy="1910600"/>
            <a:chOff x="2349350" y="3176025"/>
            <a:chExt cx="4445300" cy="1910600"/>
          </a:xfrm>
        </p:grpSpPr>
        <p:pic>
          <p:nvPicPr>
            <p:cNvPr id="148" name="Google Shape;148;p27"/>
            <p:cNvPicPr preferRelativeResize="0"/>
            <p:nvPr/>
          </p:nvPicPr>
          <p:blipFill>
            <a:blip r:embed="rId3">
              <a:alphaModFix/>
            </a:blip>
            <a:stretch>
              <a:fillRect/>
            </a:stretch>
          </p:blipFill>
          <p:spPr>
            <a:xfrm>
              <a:off x="2349350" y="3176025"/>
              <a:ext cx="4445300" cy="1910600"/>
            </a:xfrm>
            <a:prstGeom prst="rect">
              <a:avLst/>
            </a:prstGeom>
            <a:noFill/>
            <a:ln w="9525" cap="flat" cmpd="sng">
              <a:solidFill>
                <a:schemeClr val="dk1"/>
              </a:solidFill>
              <a:prstDash val="solid"/>
              <a:round/>
              <a:headEnd type="none" w="sm" len="sm"/>
              <a:tailEnd type="none" w="sm" len="sm"/>
            </a:ln>
          </p:spPr>
        </p:pic>
        <p:sp>
          <p:nvSpPr>
            <p:cNvPr id="149" name="Google Shape;149;p27"/>
            <p:cNvSpPr/>
            <p:nvPr/>
          </p:nvSpPr>
          <p:spPr>
            <a:xfrm>
              <a:off x="2530925" y="3269875"/>
              <a:ext cx="747900" cy="756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p:nvPr/>
          </p:nvSpPr>
          <p:spPr>
            <a:xfrm>
              <a:off x="5160400" y="3269875"/>
              <a:ext cx="747900" cy="756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51" name="Google Shape;151;p27"/>
          <p:cNvGrpSpPr/>
          <p:nvPr/>
        </p:nvGrpSpPr>
        <p:grpSpPr>
          <a:xfrm>
            <a:off x="304250" y="3156125"/>
            <a:ext cx="3543300" cy="1933575"/>
            <a:chOff x="354675" y="3156138"/>
            <a:chExt cx="3543300" cy="1933575"/>
          </a:xfrm>
        </p:grpSpPr>
        <p:pic>
          <p:nvPicPr>
            <p:cNvPr id="152" name="Google Shape;152;p27"/>
            <p:cNvPicPr preferRelativeResize="0"/>
            <p:nvPr/>
          </p:nvPicPr>
          <p:blipFill>
            <a:blip r:embed="rId4">
              <a:alphaModFix/>
            </a:blip>
            <a:stretch>
              <a:fillRect/>
            </a:stretch>
          </p:blipFill>
          <p:spPr>
            <a:xfrm>
              <a:off x="354675" y="3156138"/>
              <a:ext cx="3543300" cy="1933575"/>
            </a:xfrm>
            <a:prstGeom prst="rect">
              <a:avLst/>
            </a:prstGeom>
            <a:noFill/>
            <a:ln w="9525" cap="flat" cmpd="sng">
              <a:solidFill>
                <a:schemeClr val="dk1"/>
              </a:solidFill>
              <a:prstDash val="solid"/>
              <a:round/>
              <a:headEnd type="none" w="sm" len="sm"/>
              <a:tailEnd type="none" w="sm" len="sm"/>
            </a:ln>
          </p:spPr>
        </p:pic>
        <p:sp>
          <p:nvSpPr>
            <p:cNvPr id="153" name="Google Shape;153;p27"/>
            <p:cNvSpPr/>
            <p:nvPr/>
          </p:nvSpPr>
          <p:spPr>
            <a:xfrm>
              <a:off x="470750" y="3295075"/>
              <a:ext cx="336300" cy="369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2469013" y="3295075"/>
              <a:ext cx="336300" cy="369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zh-TW" sz="4800" b="1"/>
              <a:t>1. </a:t>
            </a:r>
            <a:r>
              <a:rPr lang="zh-TW" sz="4800" b="1">
                <a:latin typeface="Calibri"/>
                <a:ea typeface="Calibri"/>
                <a:cs typeface="Calibri"/>
                <a:sym typeface="Calibri"/>
              </a:rPr>
              <a:t>SIFT in OpenCV</a:t>
            </a:r>
            <a:endParaRPr sz="4800" b="1">
              <a:latin typeface="Calibri"/>
              <a:ea typeface="Calibri"/>
              <a:cs typeface="Calibri"/>
              <a:sym typeface="Calibri"/>
            </a:endParaRPr>
          </a:p>
        </p:txBody>
      </p:sp>
      <p:sp>
        <p:nvSpPr>
          <p:cNvPr id="167" name="Google Shape;167;p29"/>
          <p:cNvSpPr txBox="1">
            <a:spLocks noGrp="1"/>
          </p:cNvSpPr>
          <p:nvPr>
            <p:ph type="body" idx="1"/>
          </p:nvPr>
        </p:nvSpPr>
        <p:spPr>
          <a:xfrm>
            <a:off x="628650" y="1369226"/>
            <a:ext cx="7886700" cy="3648900"/>
          </a:xfrm>
          <a:prstGeom prst="rect">
            <a:avLst/>
          </a:prstGeom>
        </p:spPr>
        <p:txBody>
          <a:bodyPr spcFirstLastPara="1" wrap="square" lIns="68575" tIns="34275" rIns="68575" bIns="34275" anchor="t" anchorCtr="0">
            <a:normAutofit fontScale="92500" lnSpcReduction="10000"/>
          </a:bodyPr>
          <a:lstStyle/>
          <a:p>
            <a:pPr marL="457200" lvl="0" indent="-381000" algn="l" rtl="0">
              <a:lnSpc>
                <a:spcPct val="100000"/>
              </a:lnSpc>
              <a:spcBef>
                <a:spcPts val="800"/>
              </a:spcBef>
              <a:spcAft>
                <a:spcPts val="0"/>
              </a:spcAft>
              <a:buSzPts val="2400"/>
              <a:buChar char="●"/>
            </a:pPr>
            <a:r>
              <a:rPr lang="zh-TW" sz="2400" dirty="0"/>
              <a:t>Using OpenCV to detect SIFT key points of two images</a:t>
            </a:r>
            <a:endParaRPr sz="2400" dirty="0"/>
          </a:p>
          <a:p>
            <a:pPr marL="457200" lvl="0" indent="-381000" algn="l" rtl="0">
              <a:lnSpc>
                <a:spcPct val="100000"/>
              </a:lnSpc>
              <a:spcBef>
                <a:spcPts val="0"/>
              </a:spcBef>
              <a:spcAft>
                <a:spcPts val="0"/>
              </a:spcAft>
              <a:buSzPts val="2400"/>
              <a:buChar char="●"/>
            </a:pPr>
            <a:r>
              <a:rPr lang="zh-TW" sz="2400" dirty="0"/>
              <a:t>Input : </a:t>
            </a:r>
            <a:r>
              <a:rPr lang="zh-TW" sz="2400" dirty="0">
                <a:solidFill>
                  <a:srgbClr val="FF0000"/>
                </a:solidFill>
              </a:rPr>
              <a:t>gray scale </a:t>
            </a:r>
            <a:r>
              <a:rPr lang="zh-TW" sz="2400" dirty="0"/>
              <a:t>image</a:t>
            </a:r>
            <a:br>
              <a:rPr lang="zh-TW" sz="2400" dirty="0"/>
            </a:br>
            <a:br>
              <a:rPr lang="zh-TW" sz="2400" dirty="0"/>
            </a:br>
            <a:endParaRPr sz="2400" dirty="0"/>
          </a:p>
          <a:p>
            <a:pPr marL="457200" lvl="0" indent="-381000" algn="l" rtl="0">
              <a:lnSpc>
                <a:spcPct val="100000"/>
              </a:lnSpc>
              <a:spcBef>
                <a:spcPts val="0"/>
              </a:spcBef>
              <a:spcAft>
                <a:spcPts val="0"/>
              </a:spcAft>
              <a:buSzPts val="2400"/>
              <a:buChar char="●"/>
            </a:pPr>
            <a:r>
              <a:rPr lang="zh-TW" sz="2400" dirty="0"/>
              <a:t>output : keypoints (array), Descriptors (array)</a:t>
            </a:r>
            <a:endParaRPr sz="2400" dirty="0"/>
          </a:p>
          <a:p>
            <a:pPr marL="457200" lvl="0" indent="-381000" algn="l" rtl="0">
              <a:lnSpc>
                <a:spcPct val="100000"/>
              </a:lnSpc>
              <a:spcBef>
                <a:spcPts val="0"/>
              </a:spcBef>
              <a:spcAft>
                <a:spcPts val="0"/>
              </a:spcAft>
              <a:buSzPts val="2400"/>
              <a:buChar char="●"/>
            </a:pPr>
            <a:r>
              <a:rPr lang="zh-TW" sz="2400" dirty="0"/>
              <a:t>Keypoints store feature points </a:t>
            </a:r>
            <a:endParaRPr sz="2400" dirty="0"/>
          </a:p>
          <a:p>
            <a:pPr marL="914400" lvl="1" indent="-381000" algn="l" rtl="0">
              <a:lnSpc>
                <a:spcPct val="100000"/>
              </a:lnSpc>
              <a:spcBef>
                <a:spcPts val="0"/>
              </a:spcBef>
              <a:spcAft>
                <a:spcPts val="0"/>
              </a:spcAft>
              <a:buSzPts val="2400"/>
              <a:buChar char="○"/>
            </a:pPr>
            <a:r>
              <a:rPr lang="zh-TW" sz="2400" dirty="0"/>
              <a:t>for a single keypoint you can use “</a:t>
            </a:r>
            <a:r>
              <a:rPr lang="zh-TW" sz="2400" dirty="0">
                <a:solidFill>
                  <a:srgbClr val="FF0000"/>
                </a:solidFill>
              </a:rPr>
              <a:t>.pt</a:t>
            </a:r>
            <a:r>
              <a:rPr lang="zh-TW" sz="2400" dirty="0"/>
              <a:t>” to get the position of this key point on image [</a:t>
            </a:r>
            <a:r>
              <a:rPr lang="zh-TW" sz="2400" u="sng" dirty="0">
                <a:solidFill>
                  <a:schemeClr val="hlink"/>
                </a:solidFill>
                <a:hlinkClick r:id="rId3"/>
              </a:rPr>
              <a:t>Ref</a:t>
            </a:r>
            <a:r>
              <a:rPr lang="zh-TW" sz="2400" dirty="0"/>
              <a:t>]</a:t>
            </a:r>
            <a:endParaRPr sz="2400" dirty="0"/>
          </a:p>
          <a:p>
            <a:pPr marL="457200" lvl="0" indent="-381000" algn="l" rtl="0">
              <a:lnSpc>
                <a:spcPct val="100000"/>
              </a:lnSpc>
              <a:spcBef>
                <a:spcPts val="0"/>
              </a:spcBef>
              <a:spcAft>
                <a:spcPts val="0"/>
              </a:spcAft>
              <a:buSzPts val="2400"/>
              <a:buChar char="●"/>
            </a:pPr>
            <a:r>
              <a:rPr lang="zh-TW" sz="2400" dirty="0"/>
              <a:t>Descriptors store the 128-dimensional features</a:t>
            </a:r>
            <a:endParaRPr sz="2400" dirty="0"/>
          </a:p>
          <a:p>
            <a:pPr marL="457200" lvl="0" indent="-381000" algn="l" rtl="0">
              <a:lnSpc>
                <a:spcPct val="100000"/>
              </a:lnSpc>
              <a:spcBef>
                <a:spcPts val="0"/>
              </a:spcBef>
              <a:spcAft>
                <a:spcPts val="0"/>
              </a:spcAft>
              <a:buSzPts val="2400"/>
              <a:buChar char="●"/>
            </a:pPr>
            <a:r>
              <a:rPr lang="zh-TW" sz="2400" dirty="0"/>
              <a:t>The </a:t>
            </a:r>
            <a:r>
              <a:rPr lang="zh-TW" sz="2400" dirty="0">
                <a:solidFill>
                  <a:srgbClr val="FF0000"/>
                </a:solidFill>
              </a:rPr>
              <a:t>function name(detectAndCompute)</a:t>
            </a:r>
            <a:r>
              <a:rPr lang="zh-TW" sz="2400" dirty="0"/>
              <a:t> of SIFT may be different with the </a:t>
            </a:r>
            <a:r>
              <a:rPr lang="zh-TW" sz="2400" dirty="0">
                <a:solidFill>
                  <a:srgbClr val="FF0000"/>
                </a:solidFill>
              </a:rPr>
              <a:t>version of OpenCV</a:t>
            </a:r>
            <a:endParaRPr sz="2400" dirty="0">
              <a:solidFill>
                <a:srgbClr val="FF0000"/>
              </a:solidFill>
            </a:endParaRPr>
          </a:p>
        </p:txBody>
      </p:sp>
      <p:pic>
        <p:nvPicPr>
          <p:cNvPr id="168" name="Google Shape;168;p29"/>
          <p:cNvPicPr preferRelativeResize="0"/>
          <p:nvPr/>
        </p:nvPicPr>
        <p:blipFill rotWithShape="1">
          <a:blip r:embed="rId4">
            <a:alphaModFix/>
          </a:blip>
          <a:srcRect t="13254"/>
          <a:stretch/>
        </p:blipFill>
        <p:spPr>
          <a:xfrm>
            <a:off x="1162625" y="2231909"/>
            <a:ext cx="5285375" cy="53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2. Feature matching - </a:t>
            </a:r>
            <a:r>
              <a:rPr lang="zh-TW" sz="4800" b="1">
                <a:latin typeface="Calibri"/>
                <a:ea typeface="Calibri"/>
                <a:cs typeface="Calibri"/>
                <a:sym typeface="Calibri"/>
              </a:rPr>
              <a:t>KNN</a:t>
            </a:r>
            <a:endParaRPr sz="4800" b="1">
              <a:latin typeface="Calibri"/>
              <a:ea typeface="Calibri"/>
              <a:cs typeface="Calibri"/>
              <a:sym typeface="Calibri"/>
            </a:endParaRPr>
          </a:p>
        </p:txBody>
      </p:sp>
      <p:sp>
        <p:nvSpPr>
          <p:cNvPr id="174" name="Google Shape;174;p3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31150" algn="l" rtl="0">
              <a:lnSpc>
                <a:spcPct val="90000"/>
              </a:lnSpc>
              <a:spcBef>
                <a:spcPts val="0"/>
              </a:spcBef>
              <a:spcAft>
                <a:spcPts val="0"/>
              </a:spcAft>
              <a:buClr>
                <a:schemeClr val="dk1"/>
              </a:buClr>
              <a:buSzPts val="2100"/>
              <a:buChar char="●"/>
            </a:pPr>
            <a:r>
              <a:rPr lang="zh-TW" dirty="0"/>
              <a:t> K-Nearest Neighbor</a:t>
            </a:r>
            <a:endParaRPr dirty="0"/>
          </a:p>
          <a:p>
            <a:pPr marL="520700" lvl="1" indent="-177800" algn="l" rtl="0">
              <a:lnSpc>
                <a:spcPct val="90000"/>
              </a:lnSpc>
              <a:spcBef>
                <a:spcPts val="400"/>
              </a:spcBef>
              <a:spcAft>
                <a:spcPts val="0"/>
              </a:spcAft>
              <a:buClr>
                <a:schemeClr val="dk1"/>
              </a:buClr>
              <a:buSzPts val="1800"/>
              <a:buChar char="○"/>
            </a:pPr>
            <a:r>
              <a:rPr lang="zh-TW" dirty="0"/>
              <a:t>Finding the K closest neighbors to the target. </a:t>
            </a:r>
            <a:endParaRPr dirty="0"/>
          </a:p>
          <a:p>
            <a:pPr marL="520700" lvl="1" indent="-177800" algn="l" rtl="0">
              <a:spcBef>
                <a:spcPts val="400"/>
              </a:spcBef>
              <a:spcAft>
                <a:spcPts val="0"/>
              </a:spcAft>
              <a:buSzPts val="1400"/>
              <a:buChar char="○"/>
            </a:pPr>
            <a:r>
              <a:rPr lang="zh-TW" dirty="0">
                <a:solidFill>
                  <a:srgbClr val="FF0000"/>
                </a:solidFill>
              </a:rPr>
              <a:t>Brute-force</a:t>
            </a:r>
            <a:r>
              <a:rPr lang="zh-TW" dirty="0"/>
              <a:t> : Comparing with the all </a:t>
            </a:r>
            <a:r>
              <a:rPr lang="zh-TW" dirty="0">
                <a:solidFill>
                  <a:srgbClr val="FF0000"/>
                </a:solidFill>
              </a:rPr>
              <a:t>2-norm of SIFT feature (the 2-norm of descriptor)</a:t>
            </a:r>
            <a:endParaRPr dirty="0">
              <a:solidFill>
                <a:srgbClr val="FF0000"/>
              </a:solidFill>
            </a:endParaRPr>
          </a:p>
          <a:p>
            <a:pPr marL="0" lvl="0" indent="0" algn="l" rtl="0">
              <a:lnSpc>
                <a:spcPct val="90000"/>
              </a:lnSpc>
              <a:spcBef>
                <a:spcPts val="400"/>
              </a:spcBef>
              <a:spcAft>
                <a:spcPts val="0"/>
              </a:spcAft>
              <a:buNone/>
            </a:pPr>
            <a:endParaRPr sz="1800" dirty="0"/>
          </a:p>
        </p:txBody>
      </p:sp>
      <p:pic>
        <p:nvPicPr>
          <p:cNvPr id="175" name="Google Shape;175;p30"/>
          <p:cNvPicPr preferRelativeResize="0"/>
          <p:nvPr/>
        </p:nvPicPr>
        <p:blipFill rotWithShape="1">
          <a:blip r:embed="rId3">
            <a:alphaModFix/>
          </a:blip>
          <a:srcRect t="7960" r="3679" b="-7959"/>
          <a:stretch/>
        </p:blipFill>
        <p:spPr>
          <a:xfrm>
            <a:off x="1315225" y="2691975"/>
            <a:ext cx="6513526" cy="238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3600" b="1"/>
              <a:t>2. Feature matching - Lowe’s Ratio test </a:t>
            </a:r>
            <a:endParaRPr sz="3600" b="1">
              <a:latin typeface="Calibri"/>
              <a:ea typeface="Calibri"/>
              <a:cs typeface="Calibri"/>
              <a:sym typeface="Calibri"/>
            </a:endParaRPr>
          </a:p>
        </p:txBody>
      </p:sp>
      <p:sp>
        <p:nvSpPr>
          <p:cNvPr id="181" name="Google Shape;181;p3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31150" algn="l" rtl="0">
              <a:spcBef>
                <a:spcPts val="400"/>
              </a:spcBef>
              <a:spcAft>
                <a:spcPts val="0"/>
              </a:spcAft>
              <a:buSzPts val="2100"/>
              <a:buChar char="●"/>
            </a:pPr>
            <a:r>
              <a:rPr lang="zh-TW"/>
              <a:t> Lowe’s Ratio test for eliminating bad match</a:t>
            </a:r>
            <a:endParaRPr/>
          </a:p>
          <a:p>
            <a:pPr marL="520700" lvl="1" indent="-222250" algn="l" rtl="0">
              <a:spcBef>
                <a:spcPts val="400"/>
              </a:spcBef>
              <a:spcAft>
                <a:spcPts val="0"/>
              </a:spcAft>
              <a:buSzPts val="2100"/>
              <a:buChar char="○"/>
            </a:pPr>
            <a:r>
              <a:rPr lang="zh-TW"/>
              <a:t>A good match shold be able to be distinguished from noise</a:t>
            </a:r>
            <a:endParaRPr/>
          </a:p>
          <a:p>
            <a:pPr marL="0" lvl="0" indent="0" algn="l" rtl="0">
              <a:spcBef>
                <a:spcPts val="400"/>
              </a:spcBef>
              <a:spcAft>
                <a:spcPts val="0"/>
              </a:spcAft>
              <a:buClr>
                <a:schemeClr val="dk1"/>
              </a:buClr>
              <a:buSzPts val="1100"/>
              <a:buFont typeface="Arial"/>
              <a:buNone/>
            </a:pPr>
            <a:r>
              <a:rPr lang="zh-TW" sz="1800"/>
              <a:t>      </a:t>
            </a:r>
            <a:br>
              <a:rPr lang="zh-TW" sz="1800"/>
            </a:br>
            <a:r>
              <a:rPr lang="zh-TW" sz="1800"/>
              <a:t>      1. For every key point </a:t>
            </a:r>
            <a:r>
              <a:rPr lang="zh-TW" sz="1800">
                <a:solidFill>
                  <a:srgbClr val="9900FF"/>
                </a:solidFill>
              </a:rPr>
              <a:t>P</a:t>
            </a:r>
            <a:r>
              <a:rPr lang="zh-TW" sz="1800"/>
              <a:t> in image1 using 2NN </a:t>
            </a:r>
            <a:br>
              <a:rPr lang="zh-TW" sz="1800"/>
            </a:br>
            <a:r>
              <a:rPr lang="zh-TW" sz="1800"/>
              <a:t>          to get 2 matched key points </a:t>
            </a:r>
            <a:r>
              <a:rPr lang="zh-TW" sz="1800">
                <a:solidFill>
                  <a:srgbClr val="0000FF"/>
                </a:solidFill>
              </a:rPr>
              <a:t>P1</a:t>
            </a:r>
            <a:r>
              <a:rPr lang="zh-TW" sz="1800"/>
              <a:t> &amp; </a:t>
            </a:r>
            <a:r>
              <a:rPr lang="zh-TW" sz="1800">
                <a:solidFill>
                  <a:srgbClr val="0000FF"/>
                </a:solidFill>
              </a:rPr>
              <a:t>P2</a:t>
            </a:r>
            <a:r>
              <a:rPr lang="zh-TW" sz="1800"/>
              <a:t> in image2</a:t>
            </a:r>
            <a:endParaRPr sz="1800"/>
          </a:p>
          <a:p>
            <a:pPr marL="0" lvl="0" indent="0" algn="l" rtl="0">
              <a:spcBef>
                <a:spcPts val="400"/>
              </a:spcBef>
              <a:spcAft>
                <a:spcPts val="0"/>
              </a:spcAft>
              <a:buClr>
                <a:schemeClr val="dk1"/>
              </a:buClr>
              <a:buSzPts val="1100"/>
              <a:buFont typeface="Arial"/>
              <a:buNone/>
            </a:pPr>
            <a:r>
              <a:rPr lang="zh-TW" sz="1800"/>
              <a:t>      2. Computing the 2-norm of </a:t>
            </a:r>
            <a:r>
              <a:rPr lang="zh-TW" sz="1800">
                <a:solidFill>
                  <a:srgbClr val="0000FF"/>
                </a:solidFill>
              </a:rPr>
              <a:t>P1</a:t>
            </a:r>
            <a:r>
              <a:rPr lang="zh-TW" sz="1800"/>
              <a:t> &amp; </a:t>
            </a:r>
            <a:r>
              <a:rPr lang="zh-TW" sz="1800">
                <a:solidFill>
                  <a:srgbClr val="0000FF"/>
                </a:solidFill>
              </a:rPr>
              <a:t>P2</a:t>
            </a:r>
            <a:r>
              <a:rPr lang="zh-TW" sz="1800"/>
              <a:t> between </a:t>
            </a:r>
            <a:r>
              <a:rPr lang="zh-TW" sz="1800">
                <a:solidFill>
                  <a:srgbClr val="9900FF"/>
                </a:solidFill>
              </a:rPr>
              <a:t>P</a:t>
            </a:r>
            <a:r>
              <a:rPr lang="zh-TW" sz="1800"/>
              <a:t> named</a:t>
            </a:r>
            <a:r>
              <a:rPr lang="zh-TW" sz="1800">
                <a:solidFill>
                  <a:srgbClr val="0000FF"/>
                </a:solidFill>
              </a:rPr>
              <a:t> </a:t>
            </a:r>
            <a:r>
              <a:rPr lang="zh-TW" sz="1800">
                <a:solidFill>
                  <a:srgbClr val="FF0000"/>
                </a:solidFill>
              </a:rPr>
              <a:t>D1</a:t>
            </a:r>
            <a:r>
              <a:rPr lang="zh-TW" sz="1800">
                <a:solidFill>
                  <a:srgbClr val="0000FF"/>
                </a:solidFill>
              </a:rPr>
              <a:t> </a:t>
            </a:r>
            <a:r>
              <a:rPr lang="zh-TW" sz="1800"/>
              <a:t>,</a:t>
            </a:r>
            <a:r>
              <a:rPr lang="zh-TW" sz="1800">
                <a:solidFill>
                  <a:srgbClr val="0000FF"/>
                </a:solidFill>
              </a:rPr>
              <a:t> </a:t>
            </a:r>
            <a:r>
              <a:rPr lang="zh-TW" sz="1800">
                <a:solidFill>
                  <a:srgbClr val="FF0000"/>
                </a:solidFill>
              </a:rPr>
              <a:t>D2</a:t>
            </a:r>
            <a:endParaRPr sz="1800">
              <a:solidFill>
                <a:srgbClr val="FF0000"/>
              </a:solidFill>
            </a:endParaRPr>
          </a:p>
          <a:p>
            <a:pPr marL="0" lvl="0" indent="0" algn="l" rtl="0">
              <a:spcBef>
                <a:spcPts val="400"/>
              </a:spcBef>
              <a:spcAft>
                <a:spcPts val="0"/>
              </a:spcAft>
              <a:buNone/>
            </a:pPr>
            <a:r>
              <a:rPr lang="zh-TW" sz="1800">
                <a:solidFill>
                  <a:srgbClr val="0000FF"/>
                </a:solidFill>
              </a:rPr>
              <a:t>      </a:t>
            </a:r>
            <a:r>
              <a:rPr lang="zh-TW" sz="1800"/>
              <a:t>3. If </a:t>
            </a:r>
            <a:r>
              <a:rPr lang="zh-TW" sz="1800">
                <a:solidFill>
                  <a:srgbClr val="FF0000"/>
                </a:solidFill>
              </a:rPr>
              <a:t>D1</a:t>
            </a:r>
            <a:r>
              <a:rPr lang="zh-TW" sz="1800"/>
              <a:t> &lt; </a:t>
            </a:r>
            <a:r>
              <a:rPr lang="zh-TW" sz="1800">
                <a:solidFill>
                  <a:srgbClr val="9900FF"/>
                </a:solidFill>
              </a:rPr>
              <a:t>threshold </a:t>
            </a:r>
            <a:r>
              <a:rPr lang="zh-TW" sz="1800"/>
              <a:t>* </a:t>
            </a:r>
            <a:r>
              <a:rPr lang="zh-TW" sz="1800">
                <a:solidFill>
                  <a:srgbClr val="FF0000"/>
                </a:solidFill>
              </a:rPr>
              <a:t>D2</a:t>
            </a:r>
            <a:r>
              <a:rPr lang="zh-TW" sz="1800"/>
              <a:t> then </a:t>
            </a:r>
            <a:r>
              <a:rPr lang="zh-TW" sz="1800">
                <a:solidFill>
                  <a:srgbClr val="0000FF"/>
                </a:solidFill>
              </a:rPr>
              <a:t>P1</a:t>
            </a:r>
            <a:r>
              <a:rPr lang="zh-TW" sz="1800"/>
              <a:t> is a good match</a:t>
            </a:r>
            <a:endParaRPr sz="1800"/>
          </a:p>
          <a:p>
            <a:pPr marL="0" lvl="0" indent="0" algn="l" rtl="0">
              <a:spcBef>
                <a:spcPts val="400"/>
              </a:spcBef>
              <a:spcAft>
                <a:spcPts val="0"/>
              </a:spcAft>
              <a:buClr>
                <a:schemeClr val="dk1"/>
              </a:buClr>
              <a:buSzPts val="1100"/>
              <a:buFont typeface="Arial"/>
              <a:buNone/>
            </a:pPr>
            <a:r>
              <a:rPr lang="zh-TW" sz="1800"/>
              <a:t>     </a:t>
            </a:r>
            <a:br>
              <a:rPr lang="zh-TW" sz="1800"/>
            </a:br>
            <a:r>
              <a:rPr lang="zh-TW" sz="1800"/>
              <a:t>      (threshold is a programmer defined ration between 0 to 1 ,</a:t>
            </a:r>
            <a:br>
              <a:rPr lang="zh-TW" sz="1800"/>
            </a:br>
            <a:r>
              <a:rPr lang="zh-TW" sz="1800"/>
              <a:t>       the suggestion of OpenCV tutorial is 0.7~0.8)</a:t>
            </a:r>
            <a:endParaRPr/>
          </a:p>
        </p:txBody>
      </p:sp>
      <p:grpSp>
        <p:nvGrpSpPr>
          <p:cNvPr id="182" name="Google Shape;182;p31"/>
          <p:cNvGrpSpPr/>
          <p:nvPr/>
        </p:nvGrpSpPr>
        <p:grpSpPr>
          <a:xfrm>
            <a:off x="6635050" y="3307825"/>
            <a:ext cx="2635175" cy="1826175"/>
            <a:chOff x="6635050" y="3307825"/>
            <a:chExt cx="2635175" cy="1826175"/>
          </a:xfrm>
        </p:grpSpPr>
        <p:sp>
          <p:nvSpPr>
            <p:cNvPr id="183" name="Google Shape;183;p31"/>
            <p:cNvSpPr/>
            <p:nvPr/>
          </p:nvSpPr>
          <p:spPr>
            <a:xfrm>
              <a:off x="6690050" y="4076700"/>
              <a:ext cx="302700" cy="302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7582050" y="3708025"/>
              <a:ext cx="302700" cy="3027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8079000" y="4541175"/>
              <a:ext cx="302700" cy="3027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txBox="1"/>
            <p:nvPr/>
          </p:nvSpPr>
          <p:spPr>
            <a:xfrm>
              <a:off x="7447725" y="3307825"/>
              <a:ext cx="182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P1 (good match)</a:t>
              </a:r>
              <a:endParaRPr>
                <a:latin typeface="Calibri"/>
                <a:ea typeface="Calibri"/>
                <a:cs typeface="Calibri"/>
                <a:sym typeface="Calibri"/>
              </a:endParaRPr>
            </a:p>
          </p:txBody>
        </p:sp>
        <p:sp>
          <p:nvSpPr>
            <p:cNvPr id="187" name="Google Shape;187;p31"/>
            <p:cNvSpPr txBox="1"/>
            <p:nvPr/>
          </p:nvSpPr>
          <p:spPr>
            <a:xfrm>
              <a:off x="7731150" y="4733800"/>
              <a:ext cx="99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P2 (noise)</a:t>
              </a:r>
              <a:endParaRPr>
                <a:latin typeface="Calibri"/>
                <a:ea typeface="Calibri"/>
                <a:cs typeface="Calibri"/>
                <a:sym typeface="Calibri"/>
              </a:endParaRPr>
            </a:p>
          </p:txBody>
        </p:sp>
        <p:cxnSp>
          <p:nvCxnSpPr>
            <p:cNvPr id="188" name="Google Shape;188;p31"/>
            <p:cNvCxnSpPr>
              <a:stCxn id="183" idx="7"/>
              <a:endCxn id="184" idx="2"/>
            </p:cNvCxnSpPr>
            <p:nvPr/>
          </p:nvCxnSpPr>
          <p:spPr>
            <a:xfrm rot="10800000" flipH="1">
              <a:off x="6948421" y="3859429"/>
              <a:ext cx="633600" cy="26160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89;p31"/>
            <p:cNvCxnSpPr>
              <a:stCxn id="183" idx="5"/>
            </p:cNvCxnSpPr>
            <p:nvPr/>
          </p:nvCxnSpPr>
          <p:spPr>
            <a:xfrm>
              <a:off x="6948421" y="4335071"/>
              <a:ext cx="1119900" cy="294900"/>
            </a:xfrm>
            <a:prstGeom prst="straightConnector1">
              <a:avLst/>
            </a:prstGeom>
            <a:noFill/>
            <a:ln w="9525" cap="flat" cmpd="sng">
              <a:solidFill>
                <a:schemeClr val="dk2"/>
              </a:solidFill>
              <a:prstDash val="solid"/>
              <a:round/>
              <a:headEnd type="none" w="med" len="med"/>
              <a:tailEnd type="triangle" w="med" len="med"/>
            </a:ln>
          </p:spPr>
        </p:cxnSp>
        <p:sp>
          <p:nvSpPr>
            <p:cNvPr id="190" name="Google Shape;190;p31"/>
            <p:cNvSpPr txBox="1"/>
            <p:nvPr/>
          </p:nvSpPr>
          <p:spPr>
            <a:xfrm>
              <a:off x="6635050" y="4379400"/>
              <a:ext cx="30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P</a:t>
              </a:r>
              <a:endParaRPr>
                <a:latin typeface="Calibri"/>
                <a:ea typeface="Calibri"/>
                <a:cs typeface="Calibri"/>
                <a:sym typeface="Calibri"/>
              </a:endParaRPr>
            </a:p>
          </p:txBody>
        </p:sp>
        <p:sp>
          <p:nvSpPr>
            <p:cNvPr id="191" name="Google Shape;191;p31"/>
            <p:cNvSpPr txBox="1"/>
            <p:nvPr/>
          </p:nvSpPr>
          <p:spPr>
            <a:xfrm>
              <a:off x="6937750" y="3659275"/>
              <a:ext cx="48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D1</a:t>
              </a:r>
              <a:endParaRPr>
                <a:latin typeface="Calibri"/>
                <a:ea typeface="Calibri"/>
                <a:cs typeface="Calibri"/>
                <a:sym typeface="Calibri"/>
              </a:endParaRPr>
            </a:p>
          </p:txBody>
        </p:sp>
        <p:sp>
          <p:nvSpPr>
            <p:cNvPr id="192" name="Google Shape;192;p31"/>
            <p:cNvSpPr txBox="1"/>
            <p:nvPr/>
          </p:nvSpPr>
          <p:spPr>
            <a:xfrm>
              <a:off x="7267775" y="4379400"/>
              <a:ext cx="48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Calibri"/>
                  <a:ea typeface="Calibri"/>
                  <a:cs typeface="Calibri"/>
                  <a:sym typeface="Calibri"/>
                </a:rPr>
                <a:t>D2</a:t>
              </a:r>
              <a:endParaRPr>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3.</a:t>
            </a:r>
            <a:r>
              <a:rPr lang="zh-TW" sz="4800" b="1">
                <a:latin typeface="Calibri"/>
                <a:ea typeface="Calibri"/>
                <a:cs typeface="Calibri"/>
                <a:sym typeface="Calibri"/>
              </a:rPr>
              <a:t>Homography</a:t>
            </a:r>
            <a:endParaRPr sz="4800" b="1">
              <a:latin typeface="Calibri"/>
              <a:ea typeface="Calibri"/>
              <a:cs typeface="Calibri"/>
              <a:sym typeface="Calibri"/>
            </a:endParaRPr>
          </a:p>
        </p:txBody>
      </p:sp>
      <p:sp>
        <p:nvSpPr>
          <p:cNvPr id="198" name="Google Shape;198;p32"/>
          <p:cNvSpPr txBox="1">
            <a:spLocks noGrp="1"/>
          </p:cNvSpPr>
          <p:nvPr>
            <p:ph type="body" idx="1"/>
          </p:nvPr>
        </p:nvSpPr>
        <p:spPr>
          <a:xfrm>
            <a:off x="628650" y="1369225"/>
            <a:ext cx="7969200" cy="3263400"/>
          </a:xfrm>
          <a:prstGeom prst="rect">
            <a:avLst/>
          </a:prstGeom>
          <a:noFill/>
          <a:ln>
            <a:noFill/>
          </a:ln>
        </p:spPr>
        <p:txBody>
          <a:bodyPr spcFirstLastPara="1" wrap="square" lIns="68575" tIns="34275" rIns="68575" bIns="34275" anchor="t" anchorCtr="0">
            <a:normAutofit/>
          </a:bodyPr>
          <a:lstStyle/>
          <a:p>
            <a:pPr marL="177800" lvl="0" indent="-222250" algn="l" rtl="0">
              <a:spcBef>
                <a:spcPts val="0"/>
              </a:spcBef>
              <a:spcAft>
                <a:spcPts val="0"/>
              </a:spcAft>
              <a:buSzPts val="2100"/>
              <a:buChar char="•"/>
            </a:pPr>
            <a:r>
              <a:rPr lang="zh-TW"/>
              <a:t>Construct a linear system as: </a:t>
            </a:r>
            <a:r>
              <a:rPr lang="zh-TW">
                <a:solidFill>
                  <a:srgbClr val="0000FF"/>
                </a:solidFill>
              </a:rPr>
              <a:t>P2</a:t>
            </a:r>
            <a:r>
              <a:rPr lang="zh-TW"/>
              <a:t>=</a:t>
            </a:r>
            <a:r>
              <a:rPr lang="zh-TW">
                <a:solidFill>
                  <a:srgbClr val="FF0000"/>
                </a:solidFill>
              </a:rPr>
              <a:t>H</a:t>
            </a:r>
            <a:r>
              <a:rPr lang="zh-TW">
                <a:solidFill>
                  <a:srgbClr val="0000FF"/>
                </a:solidFill>
              </a:rPr>
              <a:t>P1</a:t>
            </a:r>
            <a:r>
              <a:rPr lang="zh-TW"/>
              <a:t>, </a:t>
            </a:r>
            <a:r>
              <a:rPr lang="zh-TW">
                <a:solidFill>
                  <a:srgbClr val="0000FF"/>
                </a:solidFill>
              </a:rPr>
              <a:t>P2</a:t>
            </a:r>
            <a:r>
              <a:rPr lang="zh-TW"/>
              <a:t> = (x2,y2,1) , </a:t>
            </a:r>
            <a:r>
              <a:rPr lang="zh-TW">
                <a:solidFill>
                  <a:srgbClr val="0000FF"/>
                </a:solidFill>
              </a:rPr>
              <a:t>P1</a:t>
            </a:r>
            <a:r>
              <a:rPr lang="zh-TW"/>
              <a:t> =  (x1,y1,1)</a:t>
            </a:r>
            <a:br>
              <a:rPr lang="zh-TW"/>
            </a:br>
            <a:r>
              <a:rPr lang="zh-TW"/>
              <a:t>where </a:t>
            </a:r>
            <a:r>
              <a:rPr lang="zh-TW">
                <a:solidFill>
                  <a:srgbClr val="0000FF"/>
                </a:solidFill>
              </a:rPr>
              <a:t>P2</a:t>
            </a:r>
            <a:r>
              <a:rPr lang="zh-TW"/>
              <a:t> and </a:t>
            </a:r>
            <a:r>
              <a:rPr lang="zh-TW">
                <a:solidFill>
                  <a:srgbClr val="0000FF"/>
                </a:solidFill>
              </a:rPr>
              <a:t>P1</a:t>
            </a:r>
            <a:r>
              <a:rPr lang="zh-TW"/>
              <a:t> are correspondence points , </a:t>
            </a:r>
            <a:r>
              <a:rPr lang="zh-TW">
                <a:solidFill>
                  <a:srgbClr val="FF0000"/>
                </a:solidFill>
              </a:rPr>
              <a:t>H</a:t>
            </a:r>
            <a:r>
              <a:rPr lang="zh-TW"/>
              <a:t> is homography matrix. </a:t>
            </a: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p:txBody>
      </p:sp>
      <p:pic>
        <p:nvPicPr>
          <p:cNvPr id="199" name="Google Shape;199;p32"/>
          <p:cNvPicPr preferRelativeResize="0"/>
          <p:nvPr/>
        </p:nvPicPr>
        <p:blipFill>
          <a:blip r:embed="rId3">
            <a:alphaModFix/>
          </a:blip>
          <a:stretch>
            <a:fillRect/>
          </a:stretch>
        </p:blipFill>
        <p:spPr>
          <a:xfrm>
            <a:off x="4827100" y="2774700"/>
            <a:ext cx="4137500" cy="2110050"/>
          </a:xfrm>
          <a:prstGeom prst="rect">
            <a:avLst/>
          </a:prstGeom>
          <a:noFill/>
          <a:ln>
            <a:noFill/>
          </a:ln>
        </p:spPr>
      </p:pic>
      <p:grpSp>
        <p:nvGrpSpPr>
          <p:cNvPr id="200" name="Google Shape;200;p32"/>
          <p:cNvGrpSpPr/>
          <p:nvPr/>
        </p:nvGrpSpPr>
        <p:grpSpPr>
          <a:xfrm>
            <a:off x="563538" y="2227200"/>
            <a:ext cx="3781425" cy="2791625"/>
            <a:chOff x="563538" y="2227200"/>
            <a:chExt cx="3781425" cy="2791625"/>
          </a:xfrm>
        </p:grpSpPr>
        <p:pic>
          <p:nvPicPr>
            <p:cNvPr id="201" name="Google Shape;201;p32"/>
            <p:cNvPicPr preferRelativeResize="0"/>
            <p:nvPr/>
          </p:nvPicPr>
          <p:blipFill rotWithShape="1">
            <a:blip r:embed="rId4">
              <a:alphaModFix/>
            </a:blip>
            <a:srcRect l="20076"/>
            <a:stretch/>
          </p:blipFill>
          <p:spPr>
            <a:xfrm>
              <a:off x="645462" y="2227200"/>
              <a:ext cx="3617550" cy="923075"/>
            </a:xfrm>
            <a:prstGeom prst="rect">
              <a:avLst/>
            </a:prstGeom>
            <a:noFill/>
            <a:ln w="9525" cap="flat" cmpd="sng">
              <a:solidFill>
                <a:schemeClr val="dk1"/>
              </a:solidFill>
              <a:prstDash val="solid"/>
              <a:round/>
              <a:headEnd type="none" w="sm" len="sm"/>
              <a:tailEnd type="none" w="sm" len="sm"/>
            </a:ln>
          </p:spPr>
        </p:pic>
        <p:pic>
          <p:nvPicPr>
            <p:cNvPr id="202" name="Google Shape;202;p32"/>
            <p:cNvPicPr preferRelativeResize="0"/>
            <p:nvPr/>
          </p:nvPicPr>
          <p:blipFill>
            <a:blip r:embed="rId5">
              <a:alphaModFix/>
            </a:blip>
            <a:stretch>
              <a:fillRect/>
            </a:stretch>
          </p:blipFill>
          <p:spPr>
            <a:xfrm>
              <a:off x="1244563" y="3322538"/>
              <a:ext cx="2419350" cy="914400"/>
            </a:xfrm>
            <a:prstGeom prst="rect">
              <a:avLst/>
            </a:prstGeom>
            <a:noFill/>
            <a:ln w="9525" cap="flat" cmpd="sng">
              <a:solidFill>
                <a:schemeClr val="dk1"/>
              </a:solidFill>
              <a:prstDash val="solid"/>
              <a:round/>
              <a:headEnd type="none" w="sm" len="sm"/>
              <a:tailEnd type="none" w="sm" len="sm"/>
            </a:ln>
          </p:spPr>
        </p:pic>
        <p:pic>
          <p:nvPicPr>
            <p:cNvPr id="203" name="Google Shape;203;p32"/>
            <p:cNvPicPr preferRelativeResize="0"/>
            <p:nvPr/>
          </p:nvPicPr>
          <p:blipFill>
            <a:blip r:embed="rId6">
              <a:alphaModFix/>
            </a:blip>
            <a:stretch>
              <a:fillRect/>
            </a:stretch>
          </p:blipFill>
          <p:spPr>
            <a:xfrm>
              <a:off x="563538" y="4409225"/>
              <a:ext cx="3781425" cy="609600"/>
            </a:xfrm>
            <a:prstGeom prst="rect">
              <a:avLst/>
            </a:prstGeom>
            <a:noFill/>
            <a:ln w="9525" cap="flat" cmpd="sng">
              <a:solidFill>
                <a:schemeClr val="dk1"/>
              </a:solidFill>
              <a:prstDash val="solid"/>
              <a:round/>
              <a:headEnd type="none" w="sm" len="sm"/>
              <a:tailEnd type="none" w="sm" len="sm"/>
            </a:ln>
          </p:spPr>
        </p:pic>
        <p:cxnSp>
          <p:nvCxnSpPr>
            <p:cNvPr id="204" name="Google Shape;204;p32"/>
            <p:cNvCxnSpPr>
              <a:stCxn id="201" idx="2"/>
              <a:endCxn id="202" idx="0"/>
            </p:cNvCxnSpPr>
            <p:nvPr/>
          </p:nvCxnSpPr>
          <p:spPr>
            <a:xfrm>
              <a:off x="2454238" y="3150275"/>
              <a:ext cx="0" cy="172200"/>
            </a:xfrm>
            <a:prstGeom prst="straightConnector1">
              <a:avLst/>
            </a:prstGeom>
            <a:noFill/>
            <a:ln w="9525" cap="flat" cmpd="sng">
              <a:solidFill>
                <a:srgbClr val="FF0000"/>
              </a:solidFill>
              <a:prstDash val="solid"/>
              <a:round/>
              <a:headEnd type="none" w="med" len="med"/>
              <a:tailEnd type="triangle" w="med" len="med"/>
            </a:ln>
          </p:spPr>
        </p:cxnSp>
        <p:cxnSp>
          <p:nvCxnSpPr>
            <p:cNvPr id="205" name="Google Shape;205;p32"/>
            <p:cNvCxnSpPr>
              <a:endCxn id="203" idx="0"/>
            </p:cNvCxnSpPr>
            <p:nvPr/>
          </p:nvCxnSpPr>
          <p:spPr>
            <a:xfrm>
              <a:off x="2454250" y="4237025"/>
              <a:ext cx="0" cy="172200"/>
            </a:xfrm>
            <a:prstGeom prst="straightConnector1">
              <a:avLst/>
            </a:prstGeom>
            <a:noFill/>
            <a:ln w="9525" cap="flat" cmpd="sng">
              <a:solidFill>
                <a:srgbClr val="FF0000"/>
              </a:solidFill>
              <a:prstDash val="solid"/>
              <a:round/>
              <a:headEnd type="none" w="med" len="med"/>
              <a:tailEnd type="triangle" w="med" len="med"/>
            </a:ln>
          </p:spPr>
        </p:cxnSp>
      </p:grpSp>
      <p:sp>
        <p:nvSpPr>
          <p:cNvPr id="206" name="Google Shape;206;p32"/>
          <p:cNvSpPr/>
          <p:nvPr/>
        </p:nvSpPr>
        <p:spPr>
          <a:xfrm>
            <a:off x="2479400" y="2336975"/>
            <a:ext cx="2300700" cy="958121"/>
          </a:xfrm>
          <a:custGeom>
            <a:avLst/>
            <a:gdLst/>
            <a:ahLst/>
            <a:cxnLst/>
            <a:rect l="l" t="t" r="r" b="b"/>
            <a:pathLst>
              <a:path w="92028" h="40308" extrusionOk="0">
                <a:moveTo>
                  <a:pt x="90095" y="0"/>
                </a:moveTo>
                <a:cubicBezTo>
                  <a:pt x="88975" y="6331"/>
                  <a:pt x="98388" y="31993"/>
                  <a:pt x="83372" y="37988"/>
                </a:cubicBezTo>
                <a:cubicBezTo>
                  <a:pt x="68356" y="43983"/>
                  <a:pt x="13895" y="36307"/>
                  <a:pt x="0" y="35971"/>
                </a:cubicBezTo>
              </a:path>
            </a:pathLst>
          </a:custGeom>
          <a:noFill/>
          <a:ln w="9525" cap="flat" cmpd="sng">
            <a:solidFill>
              <a:srgbClr val="FF0000"/>
            </a:solidFill>
            <a:prstDash val="solid"/>
            <a:round/>
            <a:headEnd type="none" w="med" len="med"/>
            <a:tailEnd type="triangle" w="med" len="med"/>
          </a:ln>
        </p:spPr>
      </p:sp>
      <p:grpSp>
        <p:nvGrpSpPr>
          <p:cNvPr id="207" name="Google Shape;207;p32"/>
          <p:cNvGrpSpPr/>
          <p:nvPr/>
        </p:nvGrpSpPr>
        <p:grpSpPr>
          <a:xfrm>
            <a:off x="4726255" y="2185150"/>
            <a:ext cx="3930850" cy="291775"/>
            <a:chOff x="4726255" y="2185150"/>
            <a:chExt cx="3930850" cy="291775"/>
          </a:xfrm>
        </p:grpSpPr>
        <p:pic>
          <p:nvPicPr>
            <p:cNvPr id="208" name="Google Shape;208;p32"/>
            <p:cNvPicPr preferRelativeResize="0"/>
            <p:nvPr/>
          </p:nvPicPr>
          <p:blipFill>
            <a:blip r:embed="rId7">
              <a:alphaModFix/>
            </a:blip>
            <a:stretch>
              <a:fillRect/>
            </a:stretch>
          </p:blipFill>
          <p:spPr>
            <a:xfrm>
              <a:off x="4726255" y="2185150"/>
              <a:ext cx="3930850" cy="291775"/>
            </a:xfrm>
            <a:prstGeom prst="rect">
              <a:avLst/>
            </a:prstGeom>
            <a:noFill/>
            <a:ln w="9525" cap="flat" cmpd="sng">
              <a:solidFill>
                <a:srgbClr val="FF0000"/>
              </a:solidFill>
              <a:prstDash val="solid"/>
              <a:round/>
              <a:headEnd type="none" w="sm" len="sm"/>
              <a:tailEnd type="none" w="sm" len="sm"/>
            </a:ln>
          </p:spPr>
        </p:pic>
        <p:sp>
          <p:nvSpPr>
            <p:cNvPr id="209" name="Google Shape;209;p32"/>
            <p:cNvSpPr/>
            <p:nvPr/>
          </p:nvSpPr>
          <p:spPr>
            <a:xfrm>
              <a:off x="4916675" y="2255438"/>
              <a:ext cx="126000" cy="151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3.</a:t>
            </a:r>
            <a:r>
              <a:rPr lang="zh-TW" sz="4800" b="1">
                <a:latin typeface="Calibri"/>
                <a:ea typeface="Calibri"/>
                <a:cs typeface="Calibri"/>
                <a:sym typeface="Calibri"/>
              </a:rPr>
              <a:t>Homography</a:t>
            </a:r>
            <a:endParaRPr sz="4800" b="1">
              <a:latin typeface="Calibri"/>
              <a:ea typeface="Calibri"/>
              <a:cs typeface="Calibri"/>
              <a:sym typeface="Calibri"/>
            </a:endParaRPr>
          </a:p>
        </p:txBody>
      </p:sp>
      <p:sp>
        <p:nvSpPr>
          <p:cNvPr id="215" name="Google Shape;215;p3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p>
            <a:pPr marL="177800" lvl="0" indent="-171450" algn="l" rtl="0">
              <a:spcBef>
                <a:spcPts val="0"/>
              </a:spcBef>
              <a:spcAft>
                <a:spcPts val="0"/>
              </a:spcAft>
              <a:buSzPts val="2100"/>
              <a:buChar char="•"/>
            </a:pPr>
            <a:r>
              <a:rPr lang="zh-TW" dirty="0"/>
              <a:t>If we restrict h33 = 1</a:t>
            </a:r>
            <a:br>
              <a:rPr lang="zh-TW" dirty="0"/>
            </a:br>
            <a:br>
              <a:rPr lang="zh-TW" dirty="0"/>
            </a:br>
            <a:br>
              <a:rPr lang="zh-TW" dirty="0"/>
            </a:br>
            <a:endParaRPr dirty="0"/>
          </a:p>
          <a:p>
            <a:pPr marL="177800" lvl="0" indent="-171450" algn="l" rtl="0">
              <a:spcBef>
                <a:spcPts val="0"/>
              </a:spcBef>
              <a:spcAft>
                <a:spcPts val="0"/>
              </a:spcAft>
              <a:buSzPts val="2100"/>
              <a:buChar char="•"/>
            </a:pPr>
            <a:r>
              <a:rPr lang="zh-TW" dirty="0"/>
              <a:t>For perspective transformation , you can use </a:t>
            </a:r>
            <a:r>
              <a:rPr lang="zh-TW" dirty="0">
                <a:solidFill>
                  <a:srgbClr val="FF0000"/>
                </a:solidFill>
              </a:rPr>
              <a:t>4 pairs of match result</a:t>
            </a:r>
            <a:r>
              <a:rPr lang="zh-TW" dirty="0"/>
              <a:t> to s</a:t>
            </a:r>
            <a:r>
              <a:rPr lang="en-US" altLang="zh-TW" dirty="0" err="1"/>
              <a:t>ol</a:t>
            </a:r>
            <a:r>
              <a:rPr lang="zh-TW" dirty="0"/>
              <a:t>ve </a:t>
            </a:r>
            <a:r>
              <a:rPr lang="zh-TW" dirty="0">
                <a:solidFill>
                  <a:srgbClr val="FF0000"/>
                </a:solidFill>
              </a:rPr>
              <a:t>8</a:t>
            </a:r>
            <a:r>
              <a:rPr lang="zh-TW" dirty="0"/>
              <a:t> unknow</a:t>
            </a:r>
            <a:r>
              <a:rPr lang="en-US" altLang="zh-TW" dirty="0"/>
              <a:t>n</a:t>
            </a:r>
            <a:r>
              <a:rPr lang="zh-TW" dirty="0"/>
              <a:t> variable in homography matrix</a:t>
            </a:r>
            <a:endParaRPr dirty="0">
              <a:solidFill>
                <a:srgbClr val="FF0000"/>
              </a:solidFill>
            </a:endParaRPr>
          </a:p>
          <a:p>
            <a:pPr marL="177800" lvl="0" indent="-38100" algn="l" rtl="0">
              <a:lnSpc>
                <a:spcPct val="90000"/>
              </a:lnSpc>
              <a:spcBef>
                <a:spcPts val="800"/>
              </a:spcBef>
              <a:spcAft>
                <a:spcPts val="0"/>
              </a:spcAft>
              <a:buClr>
                <a:schemeClr val="dk1"/>
              </a:buClr>
              <a:buSzPts val="2100"/>
              <a:buNone/>
            </a:pPr>
            <a:endParaRPr dirty="0"/>
          </a:p>
          <a:p>
            <a:pPr marL="177800" lvl="0" indent="-38100" algn="l" rtl="0">
              <a:lnSpc>
                <a:spcPct val="90000"/>
              </a:lnSpc>
              <a:spcBef>
                <a:spcPts val="800"/>
              </a:spcBef>
              <a:spcAft>
                <a:spcPts val="0"/>
              </a:spcAft>
              <a:buClr>
                <a:schemeClr val="dk1"/>
              </a:buClr>
              <a:buSzPts val="2100"/>
              <a:buNone/>
            </a:pPr>
            <a:endParaRPr dirty="0"/>
          </a:p>
        </p:txBody>
      </p:sp>
      <p:grpSp>
        <p:nvGrpSpPr>
          <p:cNvPr id="216" name="Google Shape;216;p33"/>
          <p:cNvGrpSpPr/>
          <p:nvPr/>
        </p:nvGrpSpPr>
        <p:grpSpPr>
          <a:xfrm>
            <a:off x="40350" y="3296463"/>
            <a:ext cx="8803276" cy="1847025"/>
            <a:chOff x="191625" y="2824863"/>
            <a:chExt cx="8803276" cy="1847025"/>
          </a:xfrm>
        </p:grpSpPr>
        <p:pic>
          <p:nvPicPr>
            <p:cNvPr id="217" name="Google Shape;217;p33"/>
            <p:cNvPicPr preferRelativeResize="0"/>
            <p:nvPr/>
          </p:nvPicPr>
          <p:blipFill>
            <a:blip r:embed="rId3">
              <a:alphaModFix/>
            </a:blip>
            <a:stretch>
              <a:fillRect/>
            </a:stretch>
          </p:blipFill>
          <p:spPr>
            <a:xfrm>
              <a:off x="191625" y="3157825"/>
              <a:ext cx="3886200" cy="1181100"/>
            </a:xfrm>
            <a:prstGeom prst="rect">
              <a:avLst/>
            </a:prstGeom>
            <a:noFill/>
            <a:ln>
              <a:noFill/>
            </a:ln>
          </p:spPr>
        </p:pic>
        <p:pic>
          <p:nvPicPr>
            <p:cNvPr id="218" name="Google Shape;218;p33"/>
            <p:cNvPicPr preferRelativeResize="0"/>
            <p:nvPr/>
          </p:nvPicPr>
          <p:blipFill>
            <a:blip r:embed="rId4">
              <a:alphaModFix/>
            </a:blip>
            <a:stretch>
              <a:fillRect/>
            </a:stretch>
          </p:blipFill>
          <p:spPr>
            <a:xfrm>
              <a:off x="4077825" y="2824863"/>
              <a:ext cx="4917076" cy="1847025"/>
            </a:xfrm>
            <a:prstGeom prst="rect">
              <a:avLst/>
            </a:prstGeom>
            <a:noFill/>
            <a:ln>
              <a:noFill/>
            </a:ln>
          </p:spPr>
        </p:pic>
      </p:grpSp>
      <p:sp>
        <p:nvSpPr>
          <p:cNvPr id="219" name="Google Shape;219;p33"/>
          <p:cNvSpPr/>
          <p:nvPr/>
        </p:nvSpPr>
        <p:spPr>
          <a:xfrm>
            <a:off x="2689500" y="4421250"/>
            <a:ext cx="437100" cy="294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33"/>
          <p:cNvGrpSpPr/>
          <p:nvPr/>
        </p:nvGrpSpPr>
        <p:grpSpPr>
          <a:xfrm>
            <a:off x="3697990" y="1202418"/>
            <a:ext cx="5036105" cy="566370"/>
            <a:chOff x="3614075" y="1387275"/>
            <a:chExt cx="5229600" cy="658800"/>
          </a:xfrm>
        </p:grpSpPr>
        <p:sp>
          <p:nvSpPr>
            <p:cNvPr id="221" name="Google Shape;221;p33"/>
            <p:cNvSpPr/>
            <p:nvPr/>
          </p:nvSpPr>
          <p:spPr>
            <a:xfrm>
              <a:off x="3614075" y="1387275"/>
              <a:ext cx="5229600" cy="65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3"/>
            <p:cNvGrpSpPr/>
            <p:nvPr/>
          </p:nvGrpSpPr>
          <p:grpSpPr>
            <a:xfrm>
              <a:off x="3655543" y="1436450"/>
              <a:ext cx="5188093" cy="609600"/>
              <a:chOff x="3655543" y="1199575"/>
              <a:chExt cx="5188093" cy="609600"/>
            </a:xfrm>
          </p:grpSpPr>
          <p:pic>
            <p:nvPicPr>
              <p:cNvPr id="223" name="Google Shape;223;p33" descr="x'_2(H_{31}x_1 + H_{32}y_1 + 1) = H_{11}x_1 + H_{12}y_1 + H_{13}z1 " title="MathEquation,#000000"/>
              <p:cNvPicPr preferRelativeResize="0"/>
              <p:nvPr/>
            </p:nvPicPr>
            <p:blipFill>
              <a:blip r:embed="rId5">
                <a:alphaModFix/>
              </a:blip>
              <a:stretch>
                <a:fillRect/>
              </a:stretch>
            </p:blipFill>
            <p:spPr>
              <a:xfrm>
                <a:off x="3655543" y="1199575"/>
                <a:ext cx="5188084" cy="304800"/>
              </a:xfrm>
              <a:prstGeom prst="rect">
                <a:avLst/>
              </a:prstGeom>
              <a:noFill/>
              <a:ln>
                <a:noFill/>
              </a:ln>
            </p:spPr>
          </p:pic>
          <p:pic>
            <p:nvPicPr>
              <p:cNvPr id="224" name="Google Shape;224;p33" descr="y'_2(H_{31}x_1 + H_{32}y_1 + 1) = H_{21}x_1 + H_{22}y_1 + H_{23}z1 " title="MathEquation,#000000"/>
              <p:cNvPicPr preferRelativeResize="0"/>
              <p:nvPr/>
            </p:nvPicPr>
            <p:blipFill>
              <a:blip r:embed="rId6">
                <a:alphaModFix/>
              </a:blip>
              <a:stretch>
                <a:fillRect/>
              </a:stretch>
            </p:blipFill>
            <p:spPr>
              <a:xfrm>
                <a:off x="3655550" y="1504375"/>
                <a:ext cx="5188086" cy="304800"/>
              </a:xfrm>
              <a:prstGeom prst="rect">
                <a:avLst/>
              </a:prstGeom>
              <a:noFill/>
              <a:ln>
                <a:noFill/>
              </a:ln>
            </p:spPr>
          </p:pic>
        </p:grpSp>
      </p:grpSp>
      <p:grpSp>
        <p:nvGrpSpPr>
          <p:cNvPr id="225" name="Google Shape;225;p33"/>
          <p:cNvGrpSpPr/>
          <p:nvPr/>
        </p:nvGrpSpPr>
        <p:grpSpPr>
          <a:xfrm>
            <a:off x="3590121" y="2017880"/>
            <a:ext cx="5329868" cy="528753"/>
            <a:chOff x="3118200" y="378750"/>
            <a:chExt cx="5725500" cy="658800"/>
          </a:xfrm>
        </p:grpSpPr>
        <p:sp>
          <p:nvSpPr>
            <p:cNvPr id="226" name="Google Shape;226;p33"/>
            <p:cNvSpPr/>
            <p:nvPr/>
          </p:nvSpPr>
          <p:spPr>
            <a:xfrm>
              <a:off x="3118200" y="378750"/>
              <a:ext cx="5725500" cy="65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33"/>
            <p:cNvGrpSpPr/>
            <p:nvPr/>
          </p:nvGrpSpPr>
          <p:grpSpPr>
            <a:xfrm>
              <a:off x="3126588" y="388850"/>
              <a:ext cx="5670711" cy="609587"/>
              <a:chOff x="3126588" y="388850"/>
              <a:chExt cx="5670711" cy="609587"/>
            </a:xfrm>
          </p:grpSpPr>
          <p:pic>
            <p:nvPicPr>
              <p:cNvPr id="228" name="Google Shape;228;p33" descr="y'_2 = H_{21}x_1 + H_{22}y_1 + H_{23}z1 -H_{31}x_1y'_2 - H_{32}y_1y'_2" title="MathEquation,#000000"/>
              <p:cNvPicPr preferRelativeResize="0"/>
              <p:nvPr/>
            </p:nvPicPr>
            <p:blipFill>
              <a:blip r:embed="rId7">
                <a:alphaModFix/>
              </a:blip>
              <a:stretch>
                <a:fillRect/>
              </a:stretch>
            </p:blipFill>
            <p:spPr>
              <a:xfrm>
                <a:off x="3126588" y="693638"/>
                <a:ext cx="5541818" cy="304800"/>
              </a:xfrm>
              <a:prstGeom prst="rect">
                <a:avLst/>
              </a:prstGeom>
              <a:noFill/>
              <a:ln>
                <a:noFill/>
              </a:ln>
            </p:spPr>
          </p:pic>
          <p:pic>
            <p:nvPicPr>
              <p:cNvPr id="229" name="Google Shape;229;p33" descr="x'_2 = H_{11}x_1 + H_{12}y_1 + H_{13}z1 -H_{31}x_1x'_2 - H_{32}y_1x'_2" title="MathEquation,#000000"/>
              <p:cNvPicPr preferRelativeResize="0"/>
              <p:nvPr/>
            </p:nvPicPr>
            <p:blipFill>
              <a:blip r:embed="rId8">
                <a:alphaModFix/>
              </a:blip>
              <a:stretch>
                <a:fillRect/>
              </a:stretch>
            </p:blipFill>
            <p:spPr>
              <a:xfrm>
                <a:off x="3126600" y="388850"/>
                <a:ext cx="5670698" cy="304800"/>
              </a:xfrm>
              <a:prstGeom prst="rect">
                <a:avLst/>
              </a:prstGeom>
              <a:noFill/>
              <a:ln>
                <a:noFill/>
              </a:ln>
            </p:spPr>
          </p:pic>
        </p:grpSp>
      </p:grpSp>
      <p:cxnSp>
        <p:nvCxnSpPr>
          <p:cNvPr id="230" name="Google Shape;230;p33"/>
          <p:cNvCxnSpPr>
            <a:stCxn id="224" idx="2"/>
            <a:endCxn id="229" idx="0"/>
          </p:cNvCxnSpPr>
          <p:nvPr/>
        </p:nvCxnSpPr>
        <p:spPr>
          <a:xfrm>
            <a:off x="6235994" y="1768767"/>
            <a:ext cx="1500" cy="2571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628550" y="4691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6000"/>
              <a:buFont typeface="Calibri"/>
              <a:buNone/>
            </a:pPr>
            <a:r>
              <a:rPr lang="zh-TW" sz="4800" b="1"/>
              <a:t>3.</a:t>
            </a:r>
            <a:r>
              <a:rPr lang="zh-TW" sz="4800" b="1">
                <a:latin typeface="Calibri"/>
                <a:ea typeface="Calibri"/>
                <a:cs typeface="Calibri"/>
                <a:sym typeface="Calibri"/>
              </a:rPr>
              <a:t>Homography</a:t>
            </a:r>
            <a:endParaRPr sz="4800" b="1">
              <a:latin typeface="Calibri"/>
              <a:ea typeface="Calibri"/>
              <a:cs typeface="Calibri"/>
              <a:sym typeface="Calibri"/>
            </a:endParaRPr>
          </a:p>
        </p:txBody>
      </p:sp>
      <p:sp>
        <p:nvSpPr>
          <p:cNvPr id="236" name="Google Shape;236;p34"/>
          <p:cNvSpPr txBox="1">
            <a:spLocks noGrp="1"/>
          </p:cNvSpPr>
          <p:nvPr>
            <p:ph type="body" idx="1"/>
          </p:nvPr>
        </p:nvSpPr>
        <p:spPr>
          <a:xfrm>
            <a:off x="628550" y="1142300"/>
            <a:ext cx="8345100" cy="3263400"/>
          </a:xfrm>
          <a:prstGeom prst="rect">
            <a:avLst/>
          </a:prstGeom>
          <a:noFill/>
          <a:ln>
            <a:noFill/>
          </a:ln>
        </p:spPr>
        <p:txBody>
          <a:bodyPr spcFirstLastPara="1" wrap="square" lIns="68575" tIns="34275" rIns="68575" bIns="34275" anchor="t" anchorCtr="0">
            <a:normAutofit/>
          </a:bodyPr>
          <a:lstStyle/>
          <a:p>
            <a:pPr marL="177800" lvl="0" indent="-177800" algn="l" rtl="0">
              <a:spcBef>
                <a:spcPts val="0"/>
              </a:spcBef>
              <a:spcAft>
                <a:spcPts val="0"/>
              </a:spcAft>
              <a:buSzPts val="1400"/>
              <a:buChar char="●"/>
            </a:pPr>
            <a:r>
              <a:rPr lang="zh-TW"/>
              <a:t>Let h33 = 1</a:t>
            </a:r>
            <a:endParaRPr/>
          </a:p>
          <a:p>
            <a:pPr marL="177800" lvl="0" indent="-177800" algn="l" rtl="0">
              <a:spcBef>
                <a:spcPts val="0"/>
              </a:spcBef>
              <a:spcAft>
                <a:spcPts val="0"/>
              </a:spcAft>
              <a:buSzPts val="1400"/>
              <a:buChar char="●"/>
            </a:pPr>
            <a:r>
              <a:rPr lang="zh-TW"/>
              <a:t>You can solve the equation </a:t>
            </a:r>
            <a:r>
              <a:rPr lang="zh-TW">
                <a:solidFill>
                  <a:srgbClr val="FF0000"/>
                </a:solidFill>
              </a:rPr>
              <a:t>Ah = b</a:t>
            </a:r>
            <a:r>
              <a:rPr lang="zh-TW"/>
              <a:t> below by </a:t>
            </a:r>
            <a:r>
              <a:rPr lang="zh-TW">
                <a:solidFill>
                  <a:srgbClr val="FF0000"/>
                </a:solidFill>
              </a:rPr>
              <a:t>pseudo inverse</a:t>
            </a:r>
            <a:endParaRPr>
              <a:solidFill>
                <a:srgbClr val="FF0000"/>
              </a:solidFill>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0"/>
              </a:spcAft>
              <a:buClr>
                <a:schemeClr val="dk1"/>
              </a:buClr>
              <a:buSzPts val="2100"/>
              <a:buNone/>
            </a:pPr>
            <a:endParaRPr/>
          </a:p>
        </p:txBody>
      </p:sp>
      <p:grpSp>
        <p:nvGrpSpPr>
          <p:cNvPr id="237" name="Google Shape;237;p34"/>
          <p:cNvGrpSpPr/>
          <p:nvPr/>
        </p:nvGrpSpPr>
        <p:grpSpPr>
          <a:xfrm>
            <a:off x="170363" y="2844438"/>
            <a:ext cx="8803276" cy="1847025"/>
            <a:chOff x="191625" y="2824863"/>
            <a:chExt cx="8803276" cy="1847025"/>
          </a:xfrm>
        </p:grpSpPr>
        <p:pic>
          <p:nvPicPr>
            <p:cNvPr id="238" name="Google Shape;238;p34"/>
            <p:cNvPicPr preferRelativeResize="0"/>
            <p:nvPr/>
          </p:nvPicPr>
          <p:blipFill>
            <a:blip r:embed="rId3">
              <a:alphaModFix/>
            </a:blip>
            <a:stretch>
              <a:fillRect/>
            </a:stretch>
          </p:blipFill>
          <p:spPr>
            <a:xfrm>
              <a:off x="191625" y="3157825"/>
              <a:ext cx="3886200" cy="1181100"/>
            </a:xfrm>
            <a:prstGeom prst="rect">
              <a:avLst/>
            </a:prstGeom>
            <a:noFill/>
            <a:ln>
              <a:noFill/>
            </a:ln>
          </p:spPr>
        </p:pic>
        <p:pic>
          <p:nvPicPr>
            <p:cNvPr id="239" name="Google Shape;239;p34"/>
            <p:cNvPicPr preferRelativeResize="0"/>
            <p:nvPr/>
          </p:nvPicPr>
          <p:blipFill>
            <a:blip r:embed="rId4">
              <a:alphaModFix/>
            </a:blip>
            <a:stretch>
              <a:fillRect/>
            </a:stretch>
          </p:blipFill>
          <p:spPr>
            <a:xfrm>
              <a:off x="4077825" y="2824863"/>
              <a:ext cx="4917076" cy="1847025"/>
            </a:xfrm>
            <a:prstGeom prst="rect">
              <a:avLst/>
            </a:prstGeom>
            <a:noFill/>
            <a:ln>
              <a:noFill/>
            </a:ln>
          </p:spPr>
        </p:pic>
      </p:grpSp>
      <p:sp>
        <p:nvSpPr>
          <p:cNvPr id="240" name="Google Shape;240;p34"/>
          <p:cNvSpPr txBox="1"/>
          <p:nvPr/>
        </p:nvSpPr>
        <p:spPr>
          <a:xfrm>
            <a:off x="2244100" y="2844450"/>
            <a:ext cx="41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a:solidFill>
                  <a:srgbClr val="FF0000"/>
                </a:solidFill>
                <a:latin typeface="Calibri"/>
                <a:ea typeface="Calibri"/>
                <a:cs typeface="Calibri"/>
                <a:sym typeface="Calibri"/>
              </a:rPr>
              <a:t>H</a:t>
            </a:r>
            <a:endParaRPr sz="2400" b="1">
              <a:solidFill>
                <a:srgbClr val="FF0000"/>
              </a:solidFill>
              <a:latin typeface="Calibri"/>
              <a:ea typeface="Calibri"/>
              <a:cs typeface="Calibri"/>
              <a:sym typeface="Calibri"/>
            </a:endParaRPr>
          </a:p>
        </p:txBody>
      </p:sp>
      <p:sp>
        <p:nvSpPr>
          <p:cNvPr id="241" name="Google Shape;241;p34"/>
          <p:cNvSpPr txBox="1"/>
          <p:nvPr/>
        </p:nvSpPr>
        <p:spPr>
          <a:xfrm>
            <a:off x="5859125" y="2479450"/>
            <a:ext cx="41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a:solidFill>
                  <a:srgbClr val="FF0000"/>
                </a:solidFill>
                <a:latin typeface="Calibri"/>
                <a:ea typeface="Calibri"/>
                <a:cs typeface="Calibri"/>
                <a:sym typeface="Calibri"/>
              </a:rPr>
              <a:t>A</a:t>
            </a:r>
            <a:endParaRPr sz="2400" b="1">
              <a:solidFill>
                <a:srgbClr val="FF0000"/>
              </a:solidFill>
              <a:latin typeface="Calibri"/>
              <a:ea typeface="Calibri"/>
              <a:cs typeface="Calibri"/>
              <a:sym typeface="Calibri"/>
            </a:endParaRPr>
          </a:p>
        </p:txBody>
      </p:sp>
      <p:sp>
        <p:nvSpPr>
          <p:cNvPr id="242" name="Google Shape;242;p34"/>
          <p:cNvSpPr txBox="1"/>
          <p:nvPr/>
        </p:nvSpPr>
        <p:spPr>
          <a:xfrm>
            <a:off x="8213475" y="2396525"/>
            <a:ext cx="41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a:solidFill>
                  <a:srgbClr val="FF0000"/>
                </a:solidFill>
                <a:latin typeface="Calibri"/>
                <a:ea typeface="Calibri"/>
                <a:cs typeface="Calibri"/>
                <a:sym typeface="Calibri"/>
              </a:rPr>
              <a:t>b</a:t>
            </a:r>
            <a:endParaRPr sz="2400" b="1">
              <a:solidFill>
                <a:srgbClr val="FF0000"/>
              </a:solidFill>
              <a:latin typeface="Calibri"/>
              <a:ea typeface="Calibri"/>
              <a:cs typeface="Calibri"/>
              <a:sym typeface="Calibri"/>
            </a:endParaRPr>
          </a:p>
        </p:txBody>
      </p:sp>
      <p:sp>
        <p:nvSpPr>
          <p:cNvPr id="243" name="Google Shape;243;p34"/>
          <p:cNvSpPr txBox="1"/>
          <p:nvPr/>
        </p:nvSpPr>
        <p:spPr>
          <a:xfrm>
            <a:off x="7483400" y="2396525"/>
            <a:ext cx="412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a:solidFill>
                  <a:srgbClr val="FF0000"/>
                </a:solidFill>
                <a:latin typeface="Calibri"/>
                <a:ea typeface="Calibri"/>
                <a:cs typeface="Calibri"/>
                <a:sym typeface="Calibri"/>
              </a:rPr>
              <a:t>h</a:t>
            </a:r>
            <a:endParaRPr sz="2400" b="1">
              <a:solidFill>
                <a:srgbClr val="FF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4867</TotalTime>
  <Words>3377</Words>
  <Application>Microsoft Office PowerPoint</Application>
  <PresentationFormat>如螢幕大小 (16:9)</PresentationFormat>
  <Paragraphs>184</Paragraphs>
  <Slides>23</Slides>
  <Notes>23</Notes>
  <HiddenSlides>0</HiddenSlides>
  <MMClips>0</MMClips>
  <ScaleCrop>false</ScaleCrop>
  <HeadingPairs>
    <vt:vector size="6" baseType="variant">
      <vt:variant>
        <vt:lpstr>使用字型</vt:lpstr>
      </vt:variant>
      <vt:variant>
        <vt:i4>2</vt:i4>
      </vt:variant>
      <vt:variant>
        <vt:lpstr>佈景主題</vt:lpstr>
      </vt:variant>
      <vt:variant>
        <vt:i4>2</vt:i4>
      </vt:variant>
      <vt:variant>
        <vt:lpstr>投影片標題</vt:lpstr>
      </vt:variant>
      <vt:variant>
        <vt:i4>23</vt:i4>
      </vt:variant>
    </vt:vector>
  </HeadingPairs>
  <TitlesOfParts>
    <vt:vector size="27" baseType="lpstr">
      <vt:lpstr>Arial</vt:lpstr>
      <vt:lpstr>Calibri</vt:lpstr>
      <vt:lpstr>Simple Light</vt:lpstr>
      <vt:lpstr>Office 佈景主題</vt:lpstr>
      <vt:lpstr>Homework 2</vt:lpstr>
      <vt:lpstr>Image stitching</vt:lpstr>
      <vt:lpstr>Feature Detection</vt:lpstr>
      <vt:lpstr>1. SIFT in OpenCV</vt:lpstr>
      <vt:lpstr>2. Feature matching - KNN</vt:lpstr>
      <vt:lpstr>2. Feature matching - Lowe’s Ratio test </vt:lpstr>
      <vt:lpstr>3.Homography</vt:lpstr>
      <vt:lpstr>3.Homography</vt:lpstr>
      <vt:lpstr>3.Homography</vt:lpstr>
      <vt:lpstr>3.Homography</vt:lpstr>
      <vt:lpstr>3.RANSAC</vt:lpstr>
      <vt:lpstr>4. Stitching image</vt:lpstr>
      <vt:lpstr>4. Stitching image - more detail</vt:lpstr>
      <vt:lpstr>4. Stitching image - more detail</vt:lpstr>
      <vt:lpstr>4. Stitching image - more detail</vt:lpstr>
      <vt:lpstr>4. Stitching image - more detail</vt:lpstr>
      <vt:lpstr>Requirements</vt:lpstr>
      <vt:lpstr>Grading</vt:lpstr>
      <vt:lpstr>Deadline</vt:lpstr>
      <vt:lpstr>Example Result</vt:lpstr>
      <vt:lpstr>Others Tips</vt:lpstr>
      <vt:lpstr>Challenging Task-Gain compensation</vt:lpstr>
      <vt:lpstr>Challenging Task-Gain compensation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Homework 2</dc:title>
  <dc:creator>user</dc:creator>
  <cp:lastModifiedBy>劉柏郁</cp:lastModifiedBy>
  <cp:revision>32</cp:revision>
  <dcterms:modified xsi:type="dcterms:W3CDTF">2024-04-25T13:17:09Z</dcterms:modified>
</cp:coreProperties>
</file>